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57" r:id="rId3"/>
    <p:sldId id="262" r:id="rId4"/>
    <p:sldId id="261" r:id="rId5"/>
    <p:sldId id="267" r:id="rId6"/>
    <p:sldId id="268" r:id="rId7"/>
    <p:sldId id="269" r:id="rId8"/>
    <p:sldId id="271" r:id="rId9"/>
    <p:sldId id="272" r:id="rId10"/>
    <p:sldId id="270" r:id="rId11"/>
    <p:sldId id="274" r:id="rId12"/>
    <p:sldId id="273" r:id="rId13"/>
    <p:sldId id="275" r:id="rId14"/>
    <p:sldId id="276" r:id="rId15"/>
    <p:sldId id="277" r:id="rId16"/>
    <p:sldId id="278" r:id="rId17"/>
    <p:sldId id="266"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9117BA2F-6174-48AE-8A4B-2F39488575A0}">
          <p14:sldIdLst>
            <p14:sldId id="256"/>
          </p14:sldIdLst>
        </p14:section>
        <p14:section name="Birinci Bölüm" id="{2D066E75-1799-451B-8819-E6832EBE106E}">
          <p14:sldIdLst>
            <p14:sldId id="257"/>
            <p14:sldId id="262"/>
            <p14:sldId id="261"/>
            <p14:sldId id="267"/>
            <p14:sldId id="268"/>
            <p14:sldId id="269"/>
            <p14:sldId id="271"/>
            <p14:sldId id="272"/>
            <p14:sldId id="270"/>
            <p14:sldId id="274"/>
            <p14:sldId id="273"/>
            <p14:sldId id="275"/>
            <p14:sldId id="276"/>
            <p14:sldId id="277"/>
            <p14:sldId id="278"/>
            <p14:sldId id="266"/>
          </p14:sldIdLst>
        </p14:section>
        <p14:section name="İkinci Bölüm" id="{08534CCC-212C-4EF1-A05C-4748B981C27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96E"/>
    <a:srgbClr val="3A2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ülay TURAN" userId="800e3cd8-a065-4638-8e17-85d737e94910" providerId="ADAL" clId="{C5EA9B85-BD60-43EA-A041-9DE4DE96EC9D}"/>
    <pc:docChg chg="modSld">
      <pc:chgData name="Tülay TURAN" userId="800e3cd8-a065-4638-8e17-85d737e94910" providerId="ADAL" clId="{C5EA9B85-BD60-43EA-A041-9DE4DE96EC9D}" dt="2025-09-11T03:33:05.882" v="2" actId="20577"/>
      <pc:docMkLst>
        <pc:docMk/>
      </pc:docMkLst>
      <pc:sldChg chg="modSp">
        <pc:chgData name="Tülay TURAN" userId="800e3cd8-a065-4638-8e17-85d737e94910" providerId="ADAL" clId="{C5EA9B85-BD60-43EA-A041-9DE4DE96EC9D}" dt="2025-09-11T03:33:05.882" v="2" actId="20577"/>
        <pc:sldMkLst>
          <pc:docMk/>
          <pc:sldMk cId="4025758876" sldId="266"/>
        </pc:sldMkLst>
        <pc:spChg chg="mod">
          <ac:chgData name="Tülay TURAN" userId="800e3cd8-a065-4638-8e17-85d737e94910" providerId="ADAL" clId="{C5EA9B85-BD60-43EA-A041-9DE4DE96EC9D}" dt="2025-09-11T03:33:05.882" v="2" actId="20577"/>
          <ac:spMkLst>
            <pc:docMk/>
            <pc:sldMk cId="4025758876" sldId="266"/>
            <ac:spMk id="6" creationId="{00000000-0000-0000-0000-000000000000}"/>
          </ac:spMkLst>
        </pc:spChg>
      </pc:sldChg>
    </pc:docChg>
  </pc:docChgLst>
  <pc:docChgLst>
    <pc:chgData name="Gökhan TURAN" userId="0e498ba1-44a8-465d-ad8d-0fdde761c38f" providerId="ADAL" clId="{7064F23E-29A2-466C-A3E4-722D03E4BC5A}"/>
    <pc:docChg chg="undo custSel modSld">
      <pc:chgData name="Gökhan TURAN" userId="0e498ba1-44a8-465d-ad8d-0fdde761c38f" providerId="ADAL" clId="{7064F23E-29A2-466C-A3E4-722D03E4BC5A}" dt="2025-09-11T10:16:33.652" v="131"/>
      <pc:docMkLst>
        <pc:docMk/>
      </pc:docMkLst>
      <pc:sldChg chg="addSp delSp modSp">
        <pc:chgData name="Gökhan TURAN" userId="0e498ba1-44a8-465d-ad8d-0fdde761c38f" providerId="ADAL" clId="{7064F23E-29A2-466C-A3E4-722D03E4BC5A}" dt="2025-09-11T10:16:33.652" v="131"/>
        <pc:sldMkLst>
          <pc:docMk/>
          <pc:sldMk cId="4025758876" sldId="266"/>
        </pc:sldMkLst>
        <pc:spChg chg="add">
          <ac:chgData name="Gökhan TURAN" userId="0e498ba1-44a8-465d-ad8d-0fdde761c38f" providerId="ADAL" clId="{7064F23E-29A2-466C-A3E4-722D03E4BC5A}" dt="2025-09-11T10:16:33.652" v="131"/>
          <ac:spMkLst>
            <pc:docMk/>
            <pc:sldMk cId="4025758876" sldId="266"/>
            <ac:spMk id="5" creationId="{76BB97DF-2767-41F1-AE65-30DAC74DA9CE}"/>
          </ac:spMkLst>
        </pc:spChg>
        <pc:spChg chg="del mod">
          <ac:chgData name="Gökhan TURAN" userId="0e498ba1-44a8-465d-ad8d-0fdde761c38f" providerId="ADAL" clId="{7064F23E-29A2-466C-A3E4-722D03E4BC5A}" dt="2025-09-11T10:16:32.648" v="130" actId="478"/>
          <ac:spMkLst>
            <pc:docMk/>
            <pc:sldMk cId="4025758876" sldId="266"/>
            <ac:spMk id="7" creationId="{62B6A82C-0439-479E-976A-D647CD9678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6A497C-F7A4-4595-856F-8C6F670FF3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BAAE30D-AE33-4665-8DD3-1F0CEE73D9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03FB3-266A-4AD6-AA94-20AF8F0C9BDF}" type="datetimeFigureOut">
              <a:rPr lang="tr-TR" smtClean="0"/>
              <a:t>11.09.2025</a:t>
            </a:fld>
            <a:endParaRPr lang="tr-TR"/>
          </a:p>
        </p:txBody>
      </p:sp>
      <p:sp>
        <p:nvSpPr>
          <p:cNvPr id="4" name="Alt Bilgi Yer Tutucusu 3">
            <a:extLst>
              <a:ext uri="{FF2B5EF4-FFF2-40B4-BE49-F238E27FC236}">
                <a16:creationId xmlns:a16="http://schemas.microsoft.com/office/drawing/2014/main" id="{E22CEE3A-A228-4A43-A2AC-1B6F8314ED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4B11809-3947-45E0-B32B-DA12BECE6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6355E-4DC3-41DA-86F7-04C58491EDB9}" type="slidenum">
              <a:rPr lang="tr-TR" smtClean="0"/>
              <a:t>‹#›</a:t>
            </a:fld>
            <a:endParaRPr lang="tr-TR"/>
          </a:p>
        </p:txBody>
      </p:sp>
    </p:spTree>
    <p:extLst>
      <p:ext uri="{BB962C8B-B14F-4D97-AF65-F5344CB8AC3E}">
        <p14:creationId xmlns:p14="http://schemas.microsoft.com/office/powerpoint/2010/main" val="52432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2A23-4CD7-4F72-9C4A-E6121004F3C7}" type="datetimeFigureOut">
              <a:rPr lang="tr-TR" smtClean="0"/>
              <a:t>11.09.2025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5DB8-2A7B-46FE-845B-397EE565D099}" type="slidenum">
              <a:rPr lang="tr-TR" smtClean="0"/>
              <a:t>‹#›</a:t>
            </a:fld>
            <a:endParaRPr lang="tr-TR"/>
          </a:p>
        </p:txBody>
      </p:sp>
    </p:spTree>
    <p:extLst>
      <p:ext uri="{BB962C8B-B14F-4D97-AF65-F5344CB8AC3E}">
        <p14:creationId xmlns:p14="http://schemas.microsoft.com/office/powerpoint/2010/main" val="401453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00858FDD-E8E5-4BEB-935B-1458975E8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74904" y="1949336"/>
            <a:ext cx="11817096" cy="848728"/>
          </a:xfrm>
        </p:spPr>
        <p:txBody>
          <a:bodyPr anchor="b">
            <a:normAutofit/>
          </a:bodyPr>
          <a:lstStyle>
            <a:lvl1pPr algn="l">
              <a:defRPr sz="4000">
                <a:solidFill>
                  <a:srgbClr val="002060"/>
                </a:solidFill>
                <a:latin typeface="Trebuchet MS" panose="020B0603020202020204" pitchFamily="34" charset="0"/>
              </a:defRPr>
            </a:lvl1pPr>
          </a:lstStyle>
          <a:p>
            <a:r>
              <a:rPr lang="tr-TR" dirty="0"/>
              <a:t>Asıl başlık stili için tıklayın</a:t>
            </a:r>
          </a:p>
        </p:txBody>
      </p:sp>
      <p:sp>
        <p:nvSpPr>
          <p:cNvPr id="3" name="Alt Başlık 2"/>
          <p:cNvSpPr>
            <a:spLocks noGrp="1"/>
          </p:cNvSpPr>
          <p:nvPr>
            <p:ph type="subTitle" idx="1"/>
          </p:nvPr>
        </p:nvSpPr>
        <p:spPr>
          <a:xfrm>
            <a:off x="374904" y="3137224"/>
            <a:ext cx="5989320" cy="587577"/>
          </a:xfrm>
        </p:spPr>
        <p:txBody>
          <a:bodyPr/>
          <a:lstStyle>
            <a:lvl1pPr marL="0" indent="0" algn="ctr">
              <a:buNone/>
              <a:defRPr sz="2400" b="1">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Trebuchet MS" panose="020B0603020202020204" pitchFamily="34" charset="0"/>
              </a:defRPr>
            </a:lvl1pPr>
          </a:lstStyle>
          <a:p>
            <a:fld id="{F3EB8B75-7FD5-4F97-BE8C-91647E94F5B6}" type="datetime1">
              <a:rPr lang="tr-TR" smtClean="0"/>
              <a:t>11.09.2025</a:t>
            </a:fld>
            <a:endParaRPr lang="tr-TR"/>
          </a:p>
        </p:txBody>
      </p:sp>
      <p:sp>
        <p:nvSpPr>
          <p:cNvPr id="5" name="Alt Bilgi Yer Tutucusu 4"/>
          <p:cNvSpPr>
            <a:spLocks noGrp="1"/>
          </p:cNvSpPr>
          <p:nvPr>
            <p:ph type="ftr" sz="quarter" idx="11"/>
          </p:nvPr>
        </p:nvSpPr>
        <p:spPr>
          <a:xfrm>
            <a:off x="4038600" y="6356350"/>
            <a:ext cx="3816927" cy="365125"/>
          </a:xfrm>
        </p:spPr>
        <p:txBody>
          <a:bodyPr/>
          <a:lstStyle>
            <a:lvl1pPr>
              <a:defRPr>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p:txBody>
          <a:bodyPr/>
          <a:lstStyle>
            <a:lvl1pPr>
              <a:defRPr>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5485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8F27430-D837-4599-9F1E-3692E2623C49}"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24508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172EC7-FE4E-4903-939B-2E813A187491}"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203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3E5FC08-E9B5-4E45-BE42-4FD2D3DB1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3" name="İçerik Yer Tutucusu 2"/>
          <p:cNvSpPr>
            <a:spLocks noGrp="1"/>
          </p:cNvSpPr>
          <p:nvPr>
            <p:ph idx="1"/>
          </p:nvPr>
        </p:nvSpPr>
        <p:spPr>
          <a:xfrm>
            <a:off x="490451" y="1825625"/>
            <a:ext cx="11396749" cy="4142913"/>
          </a:xfrm>
        </p:spPr>
        <p:txBody>
          <a:bodyPr>
            <a:normAutofit/>
          </a:bodyPr>
          <a:lstStyle>
            <a:lvl1pPr>
              <a:defRPr sz="1800">
                <a:solidFill>
                  <a:srgbClr val="002060"/>
                </a:solidFill>
                <a:latin typeface="Trebuchet MS" panose="020B0603020202020204" pitchFamily="34" charset="0"/>
              </a:defRPr>
            </a:lvl1pPr>
            <a:lvl2pPr marL="685800" indent="-228600">
              <a:buFont typeface="Wingdings" panose="05000000000000000000" pitchFamily="2" charset="2"/>
              <a:buChar char="ü"/>
              <a:defRPr sz="1800">
                <a:solidFill>
                  <a:srgbClr val="002060"/>
                </a:solidFill>
                <a:latin typeface="Trebuchet MS" panose="020B0603020202020204" pitchFamily="34" charset="0"/>
              </a:defRPr>
            </a:lvl2pPr>
            <a:lvl3pPr marL="1143000" indent="-228600">
              <a:buFont typeface="Wingdings" panose="05000000000000000000" pitchFamily="2" charset="2"/>
              <a:buChar char="§"/>
              <a:defRPr sz="1800">
                <a:solidFill>
                  <a:srgbClr val="002060"/>
                </a:solidFill>
                <a:latin typeface="Trebuchet MS" panose="020B0603020202020204" pitchFamily="34" charset="0"/>
              </a:defRPr>
            </a:lvl3pPr>
            <a:lvl4pPr marL="1600200" indent="-228600">
              <a:buFont typeface="Wingdings" panose="05000000000000000000" pitchFamily="2" charset="2"/>
              <a:buChar char="Ø"/>
              <a:defRPr sz="1800">
                <a:solidFill>
                  <a:srgbClr val="002060"/>
                </a:solidFill>
                <a:latin typeface="Trebuchet MS" panose="020B0603020202020204" pitchFamily="34" charset="0"/>
              </a:defRPr>
            </a:lvl4pPr>
            <a:lvl5pPr marL="2057400" indent="-228600">
              <a:buFont typeface="Wingdings" panose="05000000000000000000" pitchFamily="2" charset="2"/>
              <a:buChar char="v"/>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233D56A2-52AC-4FCB-99F2-A51B885A37F3}" type="datetime1">
              <a:rPr lang="tr-TR" smtClean="0"/>
              <a:t>11.09.2025</a:t>
            </a:fld>
            <a:endParaRPr lang="tr-TR"/>
          </a:p>
        </p:txBody>
      </p:sp>
      <p:sp>
        <p:nvSpPr>
          <p:cNvPr id="5"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22985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DF31CA7-DD67-49AB-A74D-A7430F8FCA6C}"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5422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08EE462-20A8-406F-ADA5-5595E3C35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İçerik Yer Tutucusu 2"/>
          <p:cNvSpPr>
            <a:spLocks noGrp="1"/>
          </p:cNvSpPr>
          <p:nvPr>
            <p:ph sz="half" idx="1"/>
          </p:nvPr>
        </p:nvSpPr>
        <p:spPr>
          <a:xfrm>
            <a:off x="490450" y="1825625"/>
            <a:ext cx="5529350" cy="409303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199" y="1825625"/>
            <a:ext cx="5714999" cy="4093037"/>
          </a:xfrm>
        </p:spPr>
        <p:txBody>
          <a:bodyPr>
            <a:normAutofit/>
          </a:bodyPr>
          <a:lstStyle>
            <a:lvl1pPr>
              <a:defRPr sz="1800">
                <a:solidFill>
                  <a:srgbClr val="002060"/>
                </a:solidFill>
                <a:latin typeface="Trebuchet MS" panose="020B0603020202020204" pitchFamily="34" charset="0"/>
              </a:defRPr>
            </a:lvl1pPr>
            <a:lvl2pPr>
              <a:defRPr sz="1800">
                <a:solidFill>
                  <a:srgbClr val="002060"/>
                </a:solidFill>
                <a:latin typeface="Trebuchet MS" panose="020B0603020202020204" pitchFamily="34" charset="0"/>
              </a:defRPr>
            </a:lvl2pPr>
            <a:lvl3pPr>
              <a:defRPr sz="1800">
                <a:solidFill>
                  <a:srgbClr val="002060"/>
                </a:solidFill>
                <a:latin typeface="Trebuchet MS" panose="020B0603020202020204" pitchFamily="34" charset="0"/>
              </a:defRPr>
            </a:lvl3pPr>
            <a:lvl4pPr>
              <a:defRPr sz="1800">
                <a:solidFill>
                  <a:srgbClr val="002060"/>
                </a:solidFill>
                <a:latin typeface="Trebuchet MS" panose="020B0603020202020204" pitchFamily="34" charset="0"/>
              </a:defRPr>
            </a:lvl4pPr>
            <a:lvl5pPr>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9"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10"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EB5CBEAF-3F00-4136-8429-D5FAE033A3CE}" type="datetime1">
              <a:rPr lang="tr-TR" smtClean="0"/>
              <a:t>11.09.2025</a:t>
            </a:fld>
            <a:endParaRPr lang="tr-TR"/>
          </a:p>
        </p:txBody>
      </p:sp>
      <p:sp>
        <p:nvSpPr>
          <p:cNvPr id="11"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12"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395040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5F4F10-017C-4260-93E2-B730AAE19AFB}" type="datetime1">
              <a:rPr lang="tr-TR" smtClean="0"/>
              <a:t>11.09.2025</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36365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2B7C920-05E7-4A27-B77F-19D2046D5BDD}" type="datetime1">
              <a:rPr lang="tr-TR" smtClean="0"/>
              <a:t>11.09.2025</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052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05A02E-835F-452C-80DB-56D5D139F98A}" type="datetime1">
              <a:rPr lang="tr-TR" smtClean="0"/>
              <a:t>11.09.2025</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1176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E0616E-0E2B-4684-B4EA-153070895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ikdörtgen 9"/>
          <p:cNvSpPr/>
          <p:nvPr userDrawn="1"/>
        </p:nvSpPr>
        <p:spPr>
          <a:xfrm>
            <a:off x="1097280" y="1109749"/>
            <a:ext cx="10314432" cy="404414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rebuchet MS" panose="020B0603020202020204" pitchFamily="34" charset="0"/>
            </a:endParaRPr>
          </a:p>
        </p:txBody>
      </p:sp>
      <p:sp>
        <p:nvSpPr>
          <p:cNvPr id="11" name="Unvan 1"/>
          <p:cNvSpPr>
            <a:spLocks noGrp="1"/>
          </p:cNvSpPr>
          <p:nvPr>
            <p:ph type="title" hasCustomPrompt="1"/>
          </p:nvPr>
        </p:nvSpPr>
        <p:spPr>
          <a:xfrm>
            <a:off x="1097280" y="1109749"/>
            <a:ext cx="10314432" cy="4044141"/>
          </a:xfrm>
        </p:spPr>
        <p:txBody>
          <a:bodyPr anchor="b"/>
          <a:lstStyle>
            <a:lvl1pPr>
              <a:defRPr sz="1800">
                <a:solidFill>
                  <a:srgbClr val="002060"/>
                </a:solidFill>
                <a:latin typeface="Trebuchet MS" panose="020B0603020202020204" pitchFamily="34" charset="0"/>
              </a:defRPr>
            </a:lvl1pPr>
          </a:lstStyle>
          <a:p>
            <a:r>
              <a:rPr lang="tr-TR" dirty="0"/>
              <a:t>Asıl başlık stili için tıklayın</a:t>
            </a:r>
            <a:br>
              <a:rPr lang="tr-TR" dirty="0"/>
            </a:br>
            <a:br>
              <a:rPr lang="tr-TR" dirty="0"/>
            </a:br>
            <a:br>
              <a:rPr lang="tr-TR" dirty="0"/>
            </a:br>
            <a:endParaRPr lang="tr-TR" dirty="0"/>
          </a:p>
        </p:txBody>
      </p:sp>
      <p:sp>
        <p:nvSpPr>
          <p:cNvPr id="12" name="Dikdörtgen 11">
            <a:extLst>
              <a:ext uri="{FF2B5EF4-FFF2-40B4-BE49-F238E27FC236}">
                <a16:creationId xmlns:a16="http://schemas.microsoft.com/office/drawing/2014/main" id="{497C58DB-B3CE-4181-9660-A67C781B0CEC}"/>
              </a:ext>
            </a:extLst>
          </p:cNvPr>
          <p:cNvSpPr/>
          <p:nvPr userDrawn="1"/>
        </p:nvSpPr>
        <p:spPr>
          <a:xfrm>
            <a:off x="1688592" y="5153890"/>
            <a:ext cx="10314432" cy="862861"/>
          </a:xfrm>
          <a:prstGeom prst="rect">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Trebuchet MS" panose="020B0603020202020204" pitchFamily="34" charset="0"/>
            </a:endParaRPr>
          </a:p>
        </p:txBody>
      </p:sp>
    </p:spTree>
    <p:extLst>
      <p:ext uri="{BB962C8B-B14F-4D97-AF65-F5344CB8AC3E}">
        <p14:creationId xmlns:p14="http://schemas.microsoft.com/office/powerpoint/2010/main" val="8447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1782794-D9C5-4A3E-A3D9-6F7F6954A92F}" type="datetime1">
              <a:rPr lang="tr-TR" smtClean="0"/>
              <a:t>11.09.2025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1446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6A2C-66B5-4279-B980-40DCB8DE51C0}" type="datetime1">
              <a:rPr lang="tr-TR" smtClean="0"/>
              <a:t>11.09.2025</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871D-A53A-4C76-93BE-9AD77AC53DA7}" type="slidenum">
              <a:rPr lang="tr-TR" smtClean="0"/>
              <a:t>‹#›</a:t>
            </a:fld>
            <a:endParaRPr lang="tr-TR"/>
          </a:p>
        </p:txBody>
      </p:sp>
    </p:spTree>
    <p:extLst>
      <p:ext uri="{BB962C8B-B14F-4D97-AF65-F5344CB8AC3E}">
        <p14:creationId xmlns:p14="http://schemas.microsoft.com/office/powerpoint/2010/main" val="247250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ai.google/" TargetMode="External"/><Relationship Id="rId3" Type="http://schemas.openxmlformats.org/officeDocument/2006/relationships/hyperlink" Target="https://chatgpt.com/" TargetMode="External"/><Relationship Id="rId7" Type="http://schemas.openxmlformats.org/officeDocument/2006/relationships/hyperlink" Target="https://www.britannica.com/" TargetMode="External"/><Relationship Id="rId12" Type="http://schemas.openxmlformats.org/officeDocument/2006/relationships/hyperlink" Target="https://builtin.com/" TargetMode="External"/><Relationship Id="rId2" Type="http://schemas.openxmlformats.org/officeDocument/2006/relationships/hyperlink" Target="https://turkiye.ai/" TargetMode="External"/><Relationship Id="rId1" Type="http://schemas.openxmlformats.org/officeDocument/2006/relationships/slideLayout" Target="../slideLayouts/slideLayout2.xml"/><Relationship Id="rId6" Type="http://schemas.openxmlformats.org/officeDocument/2006/relationships/hyperlink" Target="https://medium.com/" TargetMode="External"/><Relationship Id="rId11" Type="http://schemas.openxmlformats.org/officeDocument/2006/relationships/hyperlink" Target="https://www.investopedia.com/" TargetMode="External"/><Relationship Id="rId5" Type="http://schemas.openxmlformats.org/officeDocument/2006/relationships/hyperlink" Target="https://en.wikipedia.org/" TargetMode="External"/><Relationship Id="rId10" Type="http://schemas.openxmlformats.org/officeDocument/2006/relationships/hyperlink" Target="https://www.ibm.com/" TargetMode="External"/><Relationship Id="rId4" Type="http://schemas.openxmlformats.org/officeDocument/2006/relationships/hyperlink" Target="https://www.techtarget.com/" TargetMode="External"/><Relationship Id="rId9" Type="http://schemas.openxmlformats.org/officeDocument/2006/relationships/hyperlink" Target="https://www.theknowledgeacademy.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4904" y="1949336"/>
            <a:ext cx="9905169" cy="848728"/>
          </a:xfrm>
        </p:spPr>
        <p:txBody>
          <a:bodyPr>
            <a:normAutofit/>
          </a:bodyPr>
          <a:lstStyle/>
          <a:p>
            <a:r>
              <a:rPr lang="tr-TR">
                <a:latin typeface="Trebuchet MS" panose="020B0603020202020204" pitchFamily="34" charset="0"/>
                <a:ea typeface="Tahoma" panose="020B0604030504040204" pitchFamily="34" charset="0"/>
                <a:cs typeface="Tahoma" panose="020B0604030504040204" pitchFamily="34" charset="0"/>
              </a:rPr>
              <a:t>Yapay Zekanın </a:t>
            </a:r>
            <a:r>
              <a:rPr lang="tr-TR" dirty="0">
                <a:latin typeface="Trebuchet MS" panose="020B0603020202020204" pitchFamily="34" charset="0"/>
                <a:ea typeface="Tahoma" panose="020B0604030504040204" pitchFamily="34" charset="0"/>
                <a:cs typeface="Tahoma" panose="020B0604030504040204" pitchFamily="34" charset="0"/>
              </a:rPr>
              <a:t>Temelleri- </a:t>
            </a:r>
            <a:r>
              <a:rPr lang="tr-TR" dirty="0"/>
              <a:t>1</a:t>
            </a:r>
            <a:endParaRPr lang="tr-TR" dirty="0">
              <a:latin typeface="Trebuchet MS" panose="020B0603020202020204" pitchFamily="34" charset="0"/>
              <a:ea typeface="Tahoma" panose="020B0604030504040204" pitchFamily="34" charset="0"/>
              <a:cs typeface="Tahoma" panose="020B0604030504040204" pitchFamily="34" charset="0"/>
            </a:endParaRPr>
          </a:p>
        </p:txBody>
      </p:sp>
      <p:sp>
        <p:nvSpPr>
          <p:cNvPr id="3" name="Alt Başlık 2"/>
          <p:cNvSpPr>
            <a:spLocks noGrp="1"/>
          </p:cNvSpPr>
          <p:nvPr>
            <p:ph type="subTitle" idx="1"/>
          </p:nvPr>
        </p:nvSpPr>
        <p:spPr>
          <a:xfrm>
            <a:off x="374904" y="3137224"/>
            <a:ext cx="6884878" cy="848728"/>
          </a:xfrm>
        </p:spPr>
        <p:txBody>
          <a:bodyPr>
            <a:normAutofit/>
          </a:bodyPr>
          <a:lstStyle/>
          <a:p>
            <a:r>
              <a:rPr lang="tr-TR" dirty="0" err="1"/>
              <a:t>Dr.Öğr.Üyesi</a:t>
            </a:r>
            <a:r>
              <a:rPr lang="tr-TR" dirty="0"/>
              <a:t> Tülay TURAN</a:t>
            </a:r>
            <a:br>
              <a:rPr lang="tr-TR" dirty="0"/>
            </a:br>
            <a:r>
              <a:rPr lang="tr-TR" sz="1800" b="0" dirty="0">
                <a:solidFill>
                  <a:schemeClr val="accent4">
                    <a:lumMod val="60000"/>
                    <a:lumOff val="40000"/>
                  </a:schemeClr>
                </a:solidFill>
              </a:rPr>
              <a:t>tulayturan@mehmetakif.edu.tr</a:t>
            </a:r>
            <a:endParaRPr lang="tr-TR" b="0" dirty="0">
              <a:solidFill>
                <a:schemeClr val="accent4">
                  <a:lumMod val="60000"/>
                  <a:lumOff val="40000"/>
                </a:schemeClr>
              </a:solidFill>
            </a:endParaRPr>
          </a:p>
        </p:txBody>
      </p:sp>
      <p:sp>
        <p:nvSpPr>
          <p:cNvPr id="4" name="Paralelkenar 3">
            <a:extLst>
              <a:ext uri="{FF2B5EF4-FFF2-40B4-BE49-F238E27FC236}">
                <a16:creationId xmlns:a16="http://schemas.microsoft.com/office/drawing/2014/main" id="{ECF64E49-34BA-4A91-B6B7-16B4A394426F}"/>
              </a:ext>
            </a:extLst>
          </p:cNvPr>
          <p:cNvSpPr/>
          <p:nvPr/>
        </p:nvSpPr>
        <p:spPr>
          <a:xfrm>
            <a:off x="10058398" y="1533237"/>
            <a:ext cx="2022764" cy="1921164"/>
          </a:xfrm>
          <a:prstGeom prst="parallelogram">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 HAFTA</a:t>
            </a:r>
          </a:p>
        </p:txBody>
      </p:sp>
    </p:spTree>
    <p:extLst>
      <p:ext uri="{BB962C8B-B14F-4D97-AF65-F5344CB8AC3E}">
        <p14:creationId xmlns:p14="http://schemas.microsoft.com/office/powerpoint/2010/main" val="220492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Zekanın Avantajları ve Dezavantajları</a:t>
            </a:r>
          </a:p>
        </p:txBody>
      </p:sp>
      <p:sp>
        <p:nvSpPr>
          <p:cNvPr id="7" name="TextBox 29">
            <a:extLst>
              <a:ext uri="{FF2B5EF4-FFF2-40B4-BE49-F238E27FC236}">
                <a16:creationId xmlns:a16="http://schemas.microsoft.com/office/drawing/2014/main" id="{7A80343F-A82F-4E92-A138-78BE9FB456E3}"/>
              </a:ext>
            </a:extLst>
          </p:cNvPr>
          <p:cNvSpPr txBox="1">
            <a:spLocks noChangeArrowheads="1"/>
          </p:cNvSpPr>
          <p:nvPr/>
        </p:nvSpPr>
        <p:spPr bwMode="auto">
          <a:xfrm>
            <a:off x="5396646" y="3146443"/>
            <a:ext cx="692497" cy="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tr-TR" altLang="es-MX" sz="3300" b="1" dirty="0">
                <a:ln w="22225">
                  <a:solidFill>
                    <a:srgbClr val="006572"/>
                  </a:solidFill>
                  <a:prstDash val="solid"/>
                </a:ln>
                <a:solidFill>
                  <a:srgbClr val="006572"/>
                </a:solidFill>
                <a:latin typeface="+mj-lt"/>
                <a:cs typeface="Arial" panose="020B0604020202020204" pitchFamily="34" charset="0"/>
              </a:rPr>
              <a:t>c</a:t>
            </a:r>
            <a:endParaRPr lang="en-US" altLang="es-MX" sz="3300" b="1" dirty="0">
              <a:ln w="22225">
                <a:solidFill>
                  <a:srgbClr val="006572"/>
                </a:solidFill>
                <a:prstDash val="solid"/>
              </a:ln>
              <a:solidFill>
                <a:srgbClr val="006572"/>
              </a:solidFill>
              <a:latin typeface="+mj-lt"/>
              <a:cs typeface="Arial" panose="020B0604020202020204" pitchFamily="34" charset="0"/>
            </a:endParaRPr>
          </a:p>
        </p:txBody>
      </p:sp>
      <p:sp>
        <p:nvSpPr>
          <p:cNvPr id="10" name="Rectangle 1">
            <a:extLst>
              <a:ext uri="{FF2B5EF4-FFF2-40B4-BE49-F238E27FC236}">
                <a16:creationId xmlns:a16="http://schemas.microsoft.com/office/drawing/2014/main" id="{03BA7EC2-0E4D-4D59-90F4-845A43601514}"/>
              </a:ext>
            </a:extLst>
          </p:cNvPr>
          <p:cNvSpPr/>
          <p:nvPr/>
        </p:nvSpPr>
        <p:spPr>
          <a:xfrm>
            <a:off x="413092" y="1531877"/>
            <a:ext cx="5020468" cy="4314913"/>
          </a:xfrm>
          <a:prstGeom prst="rect">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p>
        </p:txBody>
      </p:sp>
      <p:sp>
        <p:nvSpPr>
          <p:cNvPr id="12" name="TextBox 57">
            <a:extLst>
              <a:ext uri="{FF2B5EF4-FFF2-40B4-BE49-F238E27FC236}">
                <a16:creationId xmlns:a16="http://schemas.microsoft.com/office/drawing/2014/main" id="{E9468685-8D06-4450-803E-658397E2871D}"/>
              </a:ext>
            </a:extLst>
          </p:cNvPr>
          <p:cNvSpPr txBox="1">
            <a:spLocks noChangeArrowheads="1"/>
          </p:cNvSpPr>
          <p:nvPr/>
        </p:nvSpPr>
        <p:spPr bwMode="auto">
          <a:xfrm>
            <a:off x="523818" y="2378572"/>
            <a:ext cx="4776391"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tr-TR" altLang="es-MX" sz="1300" b="1" dirty="0">
                <a:solidFill>
                  <a:srgbClr val="00B0F0"/>
                </a:solidFill>
                <a:latin typeface="+mn-lt"/>
              </a:rPr>
              <a:t>Verimlilik Artışı: </a:t>
            </a:r>
            <a:r>
              <a:rPr lang="tr-TR" altLang="es-MX" sz="1200" kern="100" dirty="0">
                <a:solidFill>
                  <a:srgbClr val="002060"/>
                </a:solidFill>
                <a:latin typeface="Trebuchet MS" panose="020B0603020202020204" pitchFamily="34" charset="0"/>
                <a:ea typeface="+mn-ea"/>
                <a:cs typeface="Times New Roman" panose="02020603050405020304" pitchFamily="18" charset="0"/>
              </a:rPr>
              <a:t>Yapay zeka, iş süreçlerini otomatize ederek, operasyonel verimliliği artırır ve zaman tasarrufu sağlar.</a:t>
            </a:r>
          </a:p>
          <a:p>
            <a:pPr algn="just">
              <a:lnSpc>
                <a:spcPct val="110000"/>
              </a:lnSpc>
            </a:pPr>
            <a:r>
              <a:rPr lang="tr-TR" altLang="es-MX" sz="1300" b="1" dirty="0">
                <a:solidFill>
                  <a:srgbClr val="00B0F0"/>
                </a:solidFill>
                <a:latin typeface="+mn-lt"/>
              </a:rPr>
              <a:t>Karar Verme Destekleri: </a:t>
            </a:r>
            <a:r>
              <a:rPr lang="tr-TR" altLang="es-MX" sz="1200" kern="100" dirty="0">
                <a:solidFill>
                  <a:srgbClr val="002060"/>
                </a:solidFill>
                <a:latin typeface="Trebuchet MS" panose="020B0603020202020204" pitchFamily="34" charset="0"/>
                <a:ea typeface="+mn-ea"/>
                <a:cs typeface="Times New Roman" panose="02020603050405020304" pitchFamily="18" charset="0"/>
              </a:rPr>
              <a:t>Büyük veri setlerini analiz ederek karmaşık karar verme süreçlerini destekler ve daha hızlı, doğru kararlar alınmasına olanak tanır.</a:t>
            </a:r>
          </a:p>
          <a:p>
            <a:pPr algn="just">
              <a:lnSpc>
                <a:spcPct val="110000"/>
              </a:lnSpc>
            </a:pPr>
            <a:r>
              <a:rPr lang="tr-TR" altLang="es-MX" sz="1300" b="1" dirty="0">
                <a:solidFill>
                  <a:srgbClr val="00B0F0"/>
                </a:solidFill>
                <a:latin typeface="+mn-lt"/>
              </a:rPr>
              <a:t>Kişiselleştirme:</a:t>
            </a:r>
            <a:r>
              <a:rPr lang="tr-TR" altLang="es-MX" sz="1300" b="1" dirty="0">
                <a:solidFill>
                  <a:srgbClr val="1EA185"/>
                </a:solidFill>
                <a:latin typeface="+mn-lt"/>
              </a:rPr>
              <a:t> </a:t>
            </a:r>
            <a:r>
              <a:rPr lang="tr-TR" altLang="es-MX" sz="1200" kern="100" dirty="0">
                <a:solidFill>
                  <a:srgbClr val="002060"/>
                </a:solidFill>
                <a:latin typeface="Trebuchet MS" panose="020B0603020202020204" pitchFamily="34" charset="0"/>
                <a:ea typeface="+mn-ea"/>
                <a:cs typeface="Times New Roman" panose="02020603050405020304" pitchFamily="18" charset="0"/>
              </a:rPr>
              <a:t>Özellikle pazarlama ve perakende alanlarında müşteri deneyimini kişiselleştirerek müşteri memnuniyetini ve sadakatini artırır.</a:t>
            </a:r>
          </a:p>
          <a:p>
            <a:pPr algn="just">
              <a:lnSpc>
                <a:spcPct val="110000"/>
              </a:lnSpc>
            </a:pPr>
            <a:r>
              <a:rPr lang="tr-TR" altLang="es-MX" sz="1300" b="1" dirty="0">
                <a:solidFill>
                  <a:srgbClr val="00B0F0"/>
                </a:solidFill>
                <a:latin typeface="+mn-lt"/>
              </a:rPr>
              <a:t>Sağlık Sektöründe İyileştirmeler: </a:t>
            </a:r>
            <a:r>
              <a:rPr lang="tr-TR" altLang="es-MX" sz="1200" kern="100" dirty="0">
                <a:solidFill>
                  <a:srgbClr val="002060"/>
                </a:solidFill>
                <a:latin typeface="Trebuchet MS" panose="020B0603020202020204" pitchFamily="34" charset="0"/>
                <a:ea typeface="+mn-ea"/>
                <a:cs typeface="Times New Roman" panose="02020603050405020304" pitchFamily="18" charset="0"/>
              </a:rPr>
              <a:t>Hastalıkların teşhis ve tedavi süreçlerini iyileştirir, erken teşhis koyma imkanı sunar ve kişiselleştirilmiş tedavi yöntemleri geliştirir.</a:t>
            </a:r>
          </a:p>
          <a:p>
            <a:pPr algn="just">
              <a:lnSpc>
                <a:spcPct val="120000"/>
              </a:lnSpc>
            </a:pPr>
            <a:r>
              <a:rPr lang="tr-TR" altLang="es-MX" sz="1300" b="1" dirty="0">
                <a:solidFill>
                  <a:srgbClr val="00B0F0"/>
                </a:solidFill>
                <a:latin typeface="+mn-lt"/>
              </a:rPr>
              <a:t>Erişilebilirlik ve İçerik Çeşitliliği: </a:t>
            </a:r>
            <a:r>
              <a:rPr lang="tr-TR" altLang="es-MX" sz="1200" kern="100" dirty="0">
                <a:solidFill>
                  <a:srgbClr val="002060"/>
                </a:solidFill>
                <a:latin typeface="Trebuchet MS" panose="020B0603020202020204" pitchFamily="34" charset="0"/>
                <a:ea typeface="+mn-ea"/>
                <a:cs typeface="Times New Roman" panose="02020603050405020304" pitchFamily="18" charset="0"/>
              </a:rPr>
              <a:t>Dil çeviri hizmetleri ve erişilebilir içerik oluşturma gibi konularda fırsatlar sunarak bilgiye erişimi artırır. </a:t>
            </a:r>
          </a:p>
        </p:txBody>
      </p:sp>
      <p:sp>
        <p:nvSpPr>
          <p:cNvPr id="13" name="TextBox 62">
            <a:extLst>
              <a:ext uri="{FF2B5EF4-FFF2-40B4-BE49-F238E27FC236}">
                <a16:creationId xmlns:a16="http://schemas.microsoft.com/office/drawing/2014/main" id="{892B1F29-462C-4393-9899-60CD1B89A6F7}"/>
              </a:ext>
            </a:extLst>
          </p:cNvPr>
          <p:cNvSpPr txBox="1">
            <a:spLocks noChangeArrowheads="1"/>
          </p:cNvSpPr>
          <p:nvPr/>
        </p:nvSpPr>
        <p:spPr bwMode="auto">
          <a:xfrm>
            <a:off x="754404" y="1806516"/>
            <a:ext cx="38185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tr-TR" altLang="es-MX" sz="3000" b="1" dirty="0">
                <a:solidFill>
                  <a:srgbClr val="00B0F0"/>
                </a:solidFill>
                <a:latin typeface="+mn-lt"/>
              </a:rPr>
              <a:t>Avantajlar ve Fırsatlar</a:t>
            </a:r>
            <a:endParaRPr lang="en-US" altLang="es-MX" sz="3000" b="1" dirty="0">
              <a:solidFill>
                <a:srgbClr val="00B0F0"/>
              </a:solidFill>
              <a:latin typeface="+mn-lt"/>
            </a:endParaRPr>
          </a:p>
        </p:txBody>
      </p:sp>
      <p:sp>
        <p:nvSpPr>
          <p:cNvPr id="14" name="Elipse 2">
            <a:extLst>
              <a:ext uri="{FF2B5EF4-FFF2-40B4-BE49-F238E27FC236}">
                <a16:creationId xmlns:a16="http://schemas.microsoft.com/office/drawing/2014/main" id="{D09A1CD4-0DF0-47E1-98C0-CAA2112CDE0D}"/>
              </a:ext>
            </a:extLst>
          </p:cNvPr>
          <p:cNvSpPr/>
          <p:nvPr/>
        </p:nvSpPr>
        <p:spPr>
          <a:xfrm>
            <a:off x="5269824" y="3024884"/>
            <a:ext cx="818680" cy="818680"/>
          </a:xfrm>
          <a:prstGeom prst="ellipse">
            <a:avLst/>
          </a:prstGeom>
          <a:solidFill>
            <a:srgbClr val="F2F2F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4">
            <a:extLst>
              <a:ext uri="{FF2B5EF4-FFF2-40B4-BE49-F238E27FC236}">
                <a16:creationId xmlns:a16="http://schemas.microsoft.com/office/drawing/2014/main" id="{810577F3-2D99-4C34-9177-718EBE166B6A}"/>
              </a:ext>
            </a:extLst>
          </p:cNvPr>
          <p:cNvGrpSpPr>
            <a:grpSpLocks/>
          </p:cNvGrpSpPr>
          <p:nvPr/>
        </p:nvGrpSpPr>
        <p:grpSpPr bwMode="auto">
          <a:xfrm rot="16200000">
            <a:off x="5392433" y="3127691"/>
            <a:ext cx="603114" cy="603114"/>
            <a:chOff x="7645400" y="4730750"/>
            <a:chExt cx="2006600" cy="2006600"/>
          </a:xfrm>
        </p:grpSpPr>
        <p:sp>
          <p:nvSpPr>
            <p:cNvPr id="16" name="Oval 15">
              <a:extLst>
                <a:ext uri="{FF2B5EF4-FFF2-40B4-BE49-F238E27FC236}">
                  <a16:creationId xmlns:a16="http://schemas.microsoft.com/office/drawing/2014/main" id="{35EADAB0-FBD7-4B62-BFC6-D1F14F0F1A1C}"/>
                </a:ext>
              </a:extLst>
            </p:cNvPr>
            <p:cNvSpPr/>
            <p:nvPr/>
          </p:nvSpPr>
          <p:spPr>
            <a:xfrm>
              <a:off x="7645400" y="4730750"/>
              <a:ext cx="2006600" cy="2006600"/>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p>
          </p:txBody>
        </p:sp>
        <p:sp>
          <p:nvSpPr>
            <p:cNvPr id="17" name="Freeform 117">
              <a:extLst>
                <a:ext uri="{FF2B5EF4-FFF2-40B4-BE49-F238E27FC236}">
                  <a16:creationId xmlns:a16="http://schemas.microsoft.com/office/drawing/2014/main" id="{4E6B7A1F-4514-4572-BE00-6D209BEF9761}"/>
                </a:ext>
              </a:extLst>
            </p:cNvPr>
            <p:cNvSpPr>
              <a:spLocks noChangeArrowheads="1"/>
            </p:cNvSpPr>
            <p:nvPr/>
          </p:nvSpPr>
          <p:spPr bwMode="auto">
            <a:xfrm>
              <a:off x="8229790" y="5247627"/>
              <a:ext cx="903208" cy="932115"/>
            </a:xfrm>
            <a:custGeom>
              <a:avLst/>
              <a:gdLst>
                <a:gd name="T0" fmla="*/ 901236 w 458"/>
                <a:gd name="T1" fmla="*/ 436435 h 472"/>
                <a:gd name="T2" fmla="*/ 901236 w 458"/>
                <a:gd name="T3" fmla="*/ 436435 h 472"/>
                <a:gd name="T4" fmla="*/ 465408 w 458"/>
                <a:gd name="T5" fmla="*/ 29622 h 472"/>
                <a:gd name="T6" fmla="*/ 406246 w 458"/>
                <a:gd name="T7" fmla="*/ 29622 h 472"/>
                <a:gd name="T8" fmla="*/ 406246 w 458"/>
                <a:gd name="T9" fmla="*/ 86892 h 472"/>
                <a:gd name="T10" fmla="*/ 812493 w 458"/>
                <a:gd name="T11" fmla="*/ 464083 h 472"/>
                <a:gd name="T12" fmla="*/ 406246 w 458"/>
                <a:gd name="T13" fmla="*/ 872870 h 472"/>
                <a:gd name="T14" fmla="*/ 406246 w 458"/>
                <a:gd name="T15" fmla="*/ 930140 h 472"/>
                <a:gd name="T16" fmla="*/ 465408 w 458"/>
                <a:gd name="T17" fmla="*/ 930140 h 472"/>
                <a:gd name="T18" fmla="*/ 901236 w 458"/>
                <a:gd name="T19" fmla="*/ 493705 h 472"/>
                <a:gd name="T20" fmla="*/ 901236 w 458"/>
                <a:gd name="T21" fmla="*/ 464083 h 472"/>
                <a:gd name="T22" fmla="*/ 901236 w 458"/>
                <a:gd name="T23" fmla="*/ 436435 h 472"/>
                <a:gd name="T24" fmla="*/ 435827 w 458"/>
                <a:gd name="T25" fmla="*/ 464083 h 472"/>
                <a:gd name="T26" fmla="*/ 435827 w 458"/>
                <a:gd name="T27" fmla="*/ 464083 h 472"/>
                <a:gd name="T28" fmla="*/ 435827 w 458"/>
                <a:gd name="T29" fmla="*/ 436435 h 472"/>
                <a:gd name="T30" fmla="*/ 86771 w 458"/>
                <a:gd name="T31" fmla="*/ 86892 h 472"/>
                <a:gd name="T32" fmla="*/ 29581 w 458"/>
                <a:gd name="T33" fmla="*/ 86892 h 472"/>
                <a:gd name="T34" fmla="*/ 29581 w 458"/>
                <a:gd name="T35" fmla="*/ 146137 h 472"/>
                <a:gd name="T36" fmla="*/ 349056 w 458"/>
                <a:gd name="T37" fmla="*/ 464083 h 472"/>
                <a:gd name="T38" fmla="*/ 29581 w 458"/>
                <a:gd name="T39" fmla="*/ 784004 h 472"/>
                <a:gd name="T40" fmla="*/ 29581 w 458"/>
                <a:gd name="T41" fmla="*/ 843248 h 472"/>
                <a:gd name="T42" fmla="*/ 86771 w 458"/>
                <a:gd name="T43" fmla="*/ 843248 h 472"/>
                <a:gd name="T44" fmla="*/ 435827 w 458"/>
                <a:gd name="T45" fmla="*/ 493705 h 472"/>
                <a:gd name="T46" fmla="*/ 435827 w 458"/>
                <a:gd name="T47" fmla="*/ 464083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grpSp>
      <p:sp>
        <p:nvSpPr>
          <p:cNvPr id="18" name="Rectangle 1">
            <a:extLst>
              <a:ext uri="{FF2B5EF4-FFF2-40B4-BE49-F238E27FC236}">
                <a16:creationId xmlns:a16="http://schemas.microsoft.com/office/drawing/2014/main" id="{B3E9DECA-B3FA-4C3E-8B16-169089FB5976}"/>
              </a:ext>
            </a:extLst>
          </p:cNvPr>
          <p:cNvSpPr/>
          <p:nvPr/>
        </p:nvSpPr>
        <p:spPr>
          <a:xfrm>
            <a:off x="6814721" y="1512827"/>
            <a:ext cx="5020468" cy="4314913"/>
          </a:xfrm>
          <a:prstGeom prst="rect">
            <a:avLst/>
          </a:prstGeom>
          <a:noFill/>
          <a:ln w="38100" cmpd="sng">
            <a:solidFill>
              <a:srgbClr val="7030A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p>
        </p:txBody>
      </p:sp>
      <p:sp>
        <p:nvSpPr>
          <p:cNvPr id="19" name="Elipse 2">
            <a:extLst>
              <a:ext uri="{FF2B5EF4-FFF2-40B4-BE49-F238E27FC236}">
                <a16:creationId xmlns:a16="http://schemas.microsoft.com/office/drawing/2014/main" id="{454A0395-440B-4C41-8AA7-A17BF5A62186}"/>
              </a:ext>
            </a:extLst>
          </p:cNvPr>
          <p:cNvSpPr/>
          <p:nvPr/>
        </p:nvSpPr>
        <p:spPr>
          <a:xfrm>
            <a:off x="6130141" y="3025691"/>
            <a:ext cx="806618" cy="806618"/>
          </a:xfrm>
          <a:prstGeom prst="ellipse">
            <a:avLst/>
          </a:prstGeom>
          <a:solidFill>
            <a:srgbClr val="F2F2F2"/>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4">
            <a:extLst>
              <a:ext uri="{FF2B5EF4-FFF2-40B4-BE49-F238E27FC236}">
                <a16:creationId xmlns:a16="http://schemas.microsoft.com/office/drawing/2014/main" id="{B240E763-01AE-40CA-90B2-40F825DA4800}"/>
              </a:ext>
            </a:extLst>
          </p:cNvPr>
          <p:cNvGrpSpPr>
            <a:grpSpLocks/>
          </p:cNvGrpSpPr>
          <p:nvPr/>
        </p:nvGrpSpPr>
        <p:grpSpPr bwMode="auto">
          <a:xfrm rot="5400000">
            <a:off x="6222368" y="3117992"/>
            <a:ext cx="594228" cy="594228"/>
            <a:chOff x="7645400" y="4730750"/>
            <a:chExt cx="2006600" cy="2006600"/>
          </a:xfrm>
        </p:grpSpPr>
        <p:sp>
          <p:nvSpPr>
            <p:cNvPr id="21" name="Oval 20">
              <a:extLst>
                <a:ext uri="{FF2B5EF4-FFF2-40B4-BE49-F238E27FC236}">
                  <a16:creationId xmlns:a16="http://schemas.microsoft.com/office/drawing/2014/main" id="{5502DAEE-2742-47C3-BFAA-058268D5C638}"/>
                </a:ext>
              </a:extLst>
            </p:cNvPr>
            <p:cNvSpPr/>
            <p:nvPr/>
          </p:nvSpPr>
          <p:spPr>
            <a:xfrm>
              <a:off x="7645400" y="4730750"/>
              <a:ext cx="2006600" cy="2006600"/>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p>
          </p:txBody>
        </p:sp>
        <p:sp>
          <p:nvSpPr>
            <p:cNvPr id="22" name="Freeform 117">
              <a:extLst>
                <a:ext uri="{FF2B5EF4-FFF2-40B4-BE49-F238E27FC236}">
                  <a16:creationId xmlns:a16="http://schemas.microsoft.com/office/drawing/2014/main" id="{0EED64BE-E266-4387-BB1D-8D4330C54D65}"/>
                </a:ext>
              </a:extLst>
            </p:cNvPr>
            <p:cNvSpPr>
              <a:spLocks noChangeArrowheads="1"/>
            </p:cNvSpPr>
            <p:nvPr/>
          </p:nvSpPr>
          <p:spPr bwMode="auto">
            <a:xfrm>
              <a:off x="8229790" y="5247627"/>
              <a:ext cx="903208" cy="932115"/>
            </a:xfrm>
            <a:custGeom>
              <a:avLst/>
              <a:gdLst>
                <a:gd name="T0" fmla="*/ 901236 w 458"/>
                <a:gd name="T1" fmla="*/ 436435 h 472"/>
                <a:gd name="T2" fmla="*/ 901236 w 458"/>
                <a:gd name="T3" fmla="*/ 436435 h 472"/>
                <a:gd name="T4" fmla="*/ 465408 w 458"/>
                <a:gd name="T5" fmla="*/ 29622 h 472"/>
                <a:gd name="T6" fmla="*/ 406246 w 458"/>
                <a:gd name="T7" fmla="*/ 29622 h 472"/>
                <a:gd name="T8" fmla="*/ 406246 w 458"/>
                <a:gd name="T9" fmla="*/ 86892 h 472"/>
                <a:gd name="T10" fmla="*/ 812493 w 458"/>
                <a:gd name="T11" fmla="*/ 464083 h 472"/>
                <a:gd name="T12" fmla="*/ 406246 w 458"/>
                <a:gd name="T13" fmla="*/ 872870 h 472"/>
                <a:gd name="T14" fmla="*/ 406246 w 458"/>
                <a:gd name="T15" fmla="*/ 930140 h 472"/>
                <a:gd name="T16" fmla="*/ 465408 w 458"/>
                <a:gd name="T17" fmla="*/ 930140 h 472"/>
                <a:gd name="T18" fmla="*/ 901236 w 458"/>
                <a:gd name="T19" fmla="*/ 493705 h 472"/>
                <a:gd name="T20" fmla="*/ 901236 w 458"/>
                <a:gd name="T21" fmla="*/ 464083 h 472"/>
                <a:gd name="T22" fmla="*/ 901236 w 458"/>
                <a:gd name="T23" fmla="*/ 436435 h 472"/>
                <a:gd name="T24" fmla="*/ 435827 w 458"/>
                <a:gd name="T25" fmla="*/ 464083 h 472"/>
                <a:gd name="T26" fmla="*/ 435827 w 458"/>
                <a:gd name="T27" fmla="*/ 464083 h 472"/>
                <a:gd name="T28" fmla="*/ 435827 w 458"/>
                <a:gd name="T29" fmla="*/ 436435 h 472"/>
                <a:gd name="T30" fmla="*/ 86771 w 458"/>
                <a:gd name="T31" fmla="*/ 86892 h 472"/>
                <a:gd name="T32" fmla="*/ 29581 w 458"/>
                <a:gd name="T33" fmla="*/ 86892 h 472"/>
                <a:gd name="T34" fmla="*/ 29581 w 458"/>
                <a:gd name="T35" fmla="*/ 146137 h 472"/>
                <a:gd name="T36" fmla="*/ 349056 w 458"/>
                <a:gd name="T37" fmla="*/ 464083 h 472"/>
                <a:gd name="T38" fmla="*/ 29581 w 458"/>
                <a:gd name="T39" fmla="*/ 784004 h 472"/>
                <a:gd name="T40" fmla="*/ 29581 w 458"/>
                <a:gd name="T41" fmla="*/ 843248 h 472"/>
                <a:gd name="T42" fmla="*/ 86771 w 458"/>
                <a:gd name="T43" fmla="*/ 843248 h 472"/>
                <a:gd name="T44" fmla="*/ 435827 w 458"/>
                <a:gd name="T45" fmla="*/ 493705 h 472"/>
                <a:gd name="T46" fmla="*/ 435827 w 458"/>
                <a:gd name="T47" fmla="*/ 464083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grpSp>
      <p:sp>
        <p:nvSpPr>
          <p:cNvPr id="23" name="TextBox 62">
            <a:extLst>
              <a:ext uri="{FF2B5EF4-FFF2-40B4-BE49-F238E27FC236}">
                <a16:creationId xmlns:a16="http://schemas.microsoft.com/office/drawing/2014/main" id="{7E8FC607-FB78-4F91-A144-62B4A75E5528}"/>
              </a:ext>
            </a:extLst>
          </p:cNvPr>
          <p:cNvSpPr txBox="1">
            <a:spLocks noChangeArrowheads="1"/>
          </p:cNvSpPr>
          <p:nvPr/>
        </p:nvSpPr>
        <p:spPr bwMode="auto">
          <a:xfrm>
            <a:off x="6995257" y="1825787"/>
            <a:ext cx="4735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tr-TR" altLang="es-MX" sz="3000" b="1" dirty="0">
                <a:solidFill>
                  <a:srgbClr val="7030A0"/>
                </a:solidFill>
                <a:latin typeface="Lato Regular" panose="020F0502020204030203" pitchFamily="34" charset="0"/>
              </a:rPr>
              <a:t>Dezavantajlar ve Riskler</a:t>
            </a:r>
            <a:endParaRPr lang="en-US" altLang="es-MX" sz="3000" b="1" dirty="0">
              <a:solidFill>
                <a:srgbClr val="7030A0"/>
              </a:solidFill>
              <a:latin typeface="Lato Regular" panose="020F0502020204030203" pitchFamily="34" charset="0"/>
            </a:endParaRPr>
          </a:p>
        </p:txBody>
      </p:sp>
      <p:sp>
        <p:nvSpPr>
          <p:cNvPr id="24" name="TextBox 57">
            <a:extLst>
              <a:ext uri="{FF2B5EF4-FFF2-40B4-BE49-F238E27FC236}">
                <a16:creationId xmlns:a16="http://schemas.microsoft.com/office/drawing/2014/main" id="{F17CD00B-105E-4C4C-9154-BE5C2FCB7D89}"/>
              </a:ext>
            </a:extLst>
          </p:cNvPr>
          <p:cNvSpPr txBox="1">
            <a:spLocks noChangeArrowheads="1"/>
          </p:cNvSpPr>
          <p:nvPr/>
        </p:nvSpPr>
        <p:spPr bwMode="auto">
          <a:xfrm>
            <a:off x="6936759" y="2431971"/>
            <a:ext cx="4776391"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20000"/>
              </a:lnSpc>
            </a:pPr>
            <a:r>
              <a:rPr lang="tr-TR" altLang="es-MX" sz="1300" b="1" dirty="0">
                <a:solidFill>
                  <a:srgbClr val="7030A0"/>
                </a:solidFill>
                <a:latin typeface="+mn-lt"/>
              </a:rPr>
              <a:t>İşsizlik Riski: </a:t>
            </a:r>
            <a:r>
              <a:rPr lang="tr-TR" altLang="es-MX" sz="1200" kern="100" dirty="0">
                <a:solidFill>
                  <a:srgbClr val="002060"/>
                </a:solidFill>
                <a:latin typeface="Trebuchet MS" panose="020B0603020202020204" pitchFamily="34" charset="0"/>
                <a:ea typeface="+mn-ea"/>
                <a:cs typeface="Times New Roman" panose="02020603050405020304" pitchFamily="18" charset="0"/>
              </a:rPr>
              <a:t>Otomasyonun artması, özellikle düşük beceri gerektiren işlerde çalışan insanlar için işsizlik riskini artırabilir.</a:t>
            </a:r>
          </a:p>
          <a:p>
            <a:pPr algn="just">
              <a:lnSpc>
                <a:spcPct val="120000"/>
              </a:lnSpc>
            </a:pPr>
            <a:r>
              <a:rPr lang="tr-TR" altLang="es-MX" sz="1200" kern="100" dirty="0">
                <a:solidFill>
                  <a:srgbClr val="002060"/>
                </a:solidFill>
                <a:latin typeface="Trebuchet MS" panose="020B0603020202020204" pitchFamily="34" charset="0"/>
                <a:ea typeface="+mn-ea"/>
                <a:cs typeface="Times New Roman" panose="02020603050405020304" pitchFamily="18" charset="0"/>
              </a:rPr>
              <a:t>Etik Sorunlar: AI karar verme süreçlerinin şeffaflığı ve adil olması konusunda ciddi endişeler bulunmaktadır.</a:t>
            </a:r>
          </a:p>
          <a:p>
            <a:pPr algn="just">
              <a:lnSpc>
                <a:spcPct val="120000"/>
              </a:lnSpc>
            </a:pPr>
            <a:r>
              <a:rPr lang="tr-TR" altLang="es-MX" sz="1300" b="1" dirty="0">
                <a:solidFill>
                  <a:srgbClr val="7030A0"/>
                </a:solidFill>
                <a:latin typeface="+mn-lt"/>
              </a:rPr>
              <a:t>Veri Güvenliği ve Gizlilik: </a:t>
            </a:r>
            <a:r>
              <a:rPr lang="tr-TR" altLang="es-MX" sz="1200" kern="100" dirty="0">
                <a:solidFill>
                  <a:srgbClr val="002060"/>
                </a:solidFill>
                <a:latin typeface="Trebuchet MS" panose="020B0603020202020204" pitchFamily="34" charset="0"/>
                <a:ea typeface="+mn-ea"/>
                <a:cs typeface="Times New Roman" panose="02020603050405020304" pitchFamily="18" charset="0"/>
              </a:rPr>
              <a:t>Yapay zeka uygulamaları büyük miktarda kişisel veri topladığından, veri güvenliği ve gizlilik ihlalleri riski taşır.</a:t>
            </a:r>
          </a:p>
          <a:p>
            <a:pPr algn="just">
              <a:lnSpc>
                <a:spcPct val="120000"/>
              </a:lnSpc>
            </a:pPr>
            <a:r>
              <a:rPr lang="tr-TR" altLang="es-MX" sz="1200" kern="100" dirty="0">
                <a:solidFill>
                  <a:srgbClr val="002060"/>
                </a:solidFill>
                <a:latin typeface="Trebuchet MS" panose="020B0603020202020204" pitchFamily="34" charset="0"/>
                <a:ea typeface="+mn-ea"/>
                <a:cs typeface="Times New Roman" panose="02020603050405020304" pitchFamily="18" charset="0"/>
              </a:rPr>
              <a:t>Kontrol Kaybı: Yapay zeka sistemlerinin, özellikle süper zeka haline geldiğinde, insan kontrolünün ötesine geçebileceği endişeleri vardır.</a:t>
            </a:r>
          </a:p>
          <a:p>
            <a:pPr algn="just">
              <a:lnSpc>
                <a:spcPct val="120000"/>
              </a:lnSpc>
            </a:pPr>
            <a:r>
              <a:rPr lang="tr-TR" altLang="es-MX" sz="1300" b="1" dirty="0">
                <a:solidFill>
                  <a:srgbClr val="7030A0"/>
                </a:solidFill>
                <a:latin typeface="+mn-lt"/>
              </a:rPr>
              <a:t>Yatırım ve Maliyet: </a:t>
            </a:r>
            <a:r>
              <a:rPr lang="tr-TR" altLang="es-MX" sz="1200" kern="100" dirty="0">
                <a:solidFill>
                  <a:srgbClr val="002060"/>
                </a:solidFill>
                <a:latin typeface="Trebuchet MS" panose="020B0603020202020204" pitchFamily="34" charset="0"/>
                <a:ea typeface="+mn-ea"/>
                <a:cs typeface="Times New Roman" panose="02020603050405020304" pitchFamily="18" charset="0"/>
              </a:rPr>
              <a:t>Yapay zeka çözümlerinin geliştirilmesi ve uygulanması yüksek maliyetli olabilir ve bu teknolojilere yatırım yapacak kaynaklara ihtiyaç duyar.</a:t>
            </a:r>
          </a:p>
        </p:txBody>
      </p:sp>
    </p:spTree>
    <p:extLst>
      <p:ext uri="{BB962C8B-B14F-4D97-AF65-F5344CB8AC3E}">
        <p14:creationId xmlns:p14="http://schemas.microsoft.com/office/powerpoint/2010/main" val="407811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 Programları- </a:t>
            </a:r>
            <a:r>
              <a:rPr lang="tr-TR" altLang="es-MX" dirty="0">
                <a:solidFill>
                  <a:srgbClr val="7030A0"/>
                </a:solidFill>
              </a:rPr>
              <a:t>Modelleme Altyapısı Programları</a:t>
            </a:r>
            <a:endParaRPr lang="tr-TR" dirty="0"/>
          </a:p>
        </p:txBody>
      </p:sp>
      <p:pic>
        <p:nvPicPr>
          <p:cNvPr id="5" name="Resim 4">
            <a:extLst>
              <a:ext uri="{FF2B5EF4-FFF2-40B4-BE49-F238E27FC236}">
                <a16:creationId xmlns:a16="http://schemas.microsoft.com/office/drawing/2014/main" id="{A5FA0746-7DC5-455E-A130-9E0D1FA4667C}"/>
              </a:ext>
            </a:extLst>
          </p:cNvPr>
          <p:cNvPicPr>
            <a:picLocks noChangeAspect="1"/>
          </p:cNvPicPr>
          <p:nvPr/>
        </p:nvPicPr>
        <p:blipFill>
          <a:blip r:embed="rId2"/>
          <a:stretch>
            <a:fillRect/>
          </a:stretch>
        </p:blipFill>
        <p:spPr>
          <a:xfrm>
            <a:off x="553915" y="1268868"/>
            <a:ext cx="10703036" cy="4700046"/>
          </a:xfrm>
          <a:prstGeom prst="rect">
            <a:avLst/>
          </a:prstGeom>
        </p:spPr>
      </p:pic>
    </p:spTree>
    <p:extLst>
      <p:ext uri="{BB962C8B-B14F-4D97-AF65-F5344CB8AC3E}">
        <p14:creationId xmlns:p14="http://schemas.microsoft.com/office/powerpoint/2010/main" val="4007946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 Programları- </a:t>
            </a:r>
            <a:r>
              <a:rPr lang="tr-TR" altLang="es-MX" dirty="0">
                <a:solidFill>
                  <a:srgbClr val="7030A0"/>
                </a:solidFill>
              </a:rPr>
              <a:t>Metin Yazarlığı / </a:t>
            </a:r>
            <a:r>
              <a:rPr lang="tr-TR" altLang="es-MX" dirty="0" err="1">
                <a:solidFill>
                  <a:srgbClr val="7030A0"/>
                </a:solidFill>
              </a:rPr>
              <a:t>ChatBot</a:t>
            </a:r>
            <a:r>
              <a:rPr lang="tr-TR" altLang="es-MX" dirty="0">
                <a:solidFill>
                  <a:srgbClr val="7030A0"/>
                </a:solidFill>
              </a:rPr>
              <a:t> Programları</a:t>
            </a:r>
            <a:endParaRPr lang="tr-TR" dirty="0"/>
          </a:p>
        </p:txBody>
      </p:sp>
      <p:pic>
        <p:nvPicPr>
          <p:cNvPr id="5" name="Resim 4">
            <a:extLst>
              <a:ext uri="{FF2B5EF4-FFF2-40B4-BE49-F238E27FC236}">
                <a16:creationId xmlns:a16="http://schemas.microsoft.com/office/drawing/2014/main" id="{FC6B4E89-78D2-47B4-A624-0753206BCBCD}"/>
              </a:ext>
            </a:extLst>
          </p:cNvPr>
          <p:cNvPicPr>
            <a:picLocks noChangeAspect="1"/>
          </p:cNvPicPr>
          <p:nvPr/>
        </p:nvPicPr>
        <p:blipFill>
          <a:blip r:embed="rId2"/>
          <a:stretch>
            <a:fillRect/>
          </a:stretch>
        </p:blipFill>
        <p:spPr>
          <a:xfrm>
            <a:off x="931985" y="1416330"/>
            <a:ext cx="10107178" cy="4500893"/>
          </a:xfrm>
          <a:prstGeom prst="rect">
            <a:avLst/>
          </a:prstGeom>
        </p:spPr>
      </p:pic>
    </p:spTree>
    <p:extLst>
      <p:ext uri="{BB962C8B-B14F-4D97-AF65-F5344CB8AC3E}">
        <p14:creationId xmlns:p14="http://schemas.microsoft.com/office/powerpoint/2010/main" val="307353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 Programları- </a:t>
            </a:r>
            <a:r>
              <a:rPr lang="tr-TR" altLang="es-MX" dirty="0">
                <a:solidFill>
                  <a:srgbClr val="7030A0"/>
                </a:solidFill>
              </a:rPr>
              <a:t>Tasarım Programları</a:t>
            </a:r>
            <a:endParaRPr lang="tr-TR" dirty="0"/>
          </a:p>
        </p:txBody>
      </p:sp>
      <p:pic>
        <p:nvPicPr>
          <p:cNvPr id="3" name="Resim 2">
            <a:extLst>
              <a:ext uri="{FF2B5EF4-FFF2-40B4-BE49-F238E27FC236}">
                <a16:creationId xmlns:a16="http://schemas.microsoft.com/office/drawing/2014/main" id="{42F2E02C-8414-49EF-A6D3-DCB25792E2C2}"/>
              </a:ext>
            </a:extLst>
          </p:cNvPr>
          <p:cNvPicPr>
            <a:picLocks noChangeAspect="1"/>
          </p:cNvPicPr>
          <p:nvPr/>
        </p:nvPicPr>
        <p:blipFill>
          <a:blip r:embed="rId2"/>
          <a:stretch>
            <a:fillRect/>
          </a:stretch>
        </p:blipFill>
        <p:spPr>
          <a:xfrm>
            <a:off x="1230923" y="1653444"/>
            <a:ext cx="9543474" cy="4360460"/>
          </a:xfrm>
          <a:prstGeom prst="rect">
            <a:avLst/>
          </a:prstGeom>
        </p:spPr>
      </p:pic>
    </p:spTree>
    <p:extLst>
      <p:ext uri="{BB962C8B-B14F-4D97-AF65-F5344CB8AC3E}">
        <p14:creationId xmlns:p14="http://schemas.microsoft.com/office/powerpoint/2010/main" val="275895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 Programları- </a:t>
            </a:r>
            <a:r>
              <a:rPr lang="tr-TR" altLang="es-MX" dirty="0">
                <a:solidFill>
                  <a:srgbClr val="7030A0"/>
                </a:solidFill>
              </a:rPr>
              <a:t>Kodlama Programları</a:t>
            </a:r>
            <a:endParaRPr lang="tr-TR" dirty="0"/>
          </a:p>
        </p:txBody>
      </p:sp>
      <p:pic>
        <p:nvPicPr>
          <p:cNvPr id="3" name="Resim 2">
            <a:extLst>
              <a:ext uri="{FF2B5EF4-FFF2-40B4-BE49-F238E27FC236}">
                <a16:creationId xmlns:a16="http://schemas.microsoft.com/office/drawing/2014/main" id="{C33E5732-C671-4114-A480-AC19BF9F0575}"/>
              </a:ext>
            </a:extLst>
          </p:cNvPr>
          <p:cNvPicPr>
            <a:picLocks noChangeAspect="1"/>
          </p:cNvPicPr>
          <p:nvPr/>
        </p:nvPicPr>
        <p:blipFill>
          <a:blip r:embed="rId2"/>
          <a:stretch>
            <a:fillRect/>
          </a:stretch>
        </p:blipFill>
        <p:spPr>
          <a:xfrm>
            <a:off x="889555" y="1330953"/>
            <a:ext cx="10412890" cy="4659119"/>
          </a:xfrm>
          <a:prstGeom prst="rect">
            <a:avLst/>
          </a:prstGeom>
        </p:spPr>
      </p:pic>
    </p:spTree>
    <p:extLst>
      <p:ext uri="{BB962C8B-B14F-4D97-AF65-F5344CB8AC3E}">
        <p14:creationId xmlns:p14="http://schemas.microsoft.com/office/powerpoint/2010/main" val="203033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 Programları- </a:t>
            </a:r>
            <a:r>
              <a:rPr lang="tr-TR" altLang="es-MX" dirty="0">
                <a:solidFill>
                  <a:srgbClr val="7030A0"/>
                </a:solidFill>
              </a:rPr>
              <a:t>Video Programları</a:t>
            </a:r>
            <a:endParaRPr lang="tr-TR" dirty="0"/>
          </a:p>
        </p:txBody>
      </p:sp>
      <p:pic>
        <p:nvPicPr>
          <p:cNvPr id="3" name="Resim 2">
            <a:extLst>
              <a:ext uri="{FF2B5EF4-FFF2-40B4-BE49-F238E27FC236}">
                <a16:creationId xmlns:a16="http://schemas.microsoft.com/office/drawing/2014/main" id="{6E04D120-A85E-45D4-B67A-2F6435EA6A9D}"/>
              </a:ext>
            </a:extLst>
          </p:cNvPr>
          <p:cNvPicPr>
            <a:picLocks noChangeAspect="1"/>
          </p:cNvPicPr>
          <p:nvPr/>
        </p:nvPicPr>
        <p:blipFill>
          <a:blip r:embed="rId2"/>
          <a:stretch>
            <a:fillRect/>
          </a:stretch>
        </p:blipFill>
        <p:spPr>
          <a:xfrm>
            <a:off x="1503485" y="1334131"/>
            <a:ext cx="9532114" cy="4674377"/>
          </a:xfrm>
          <a:prstGeom prst="rect">
            <a:avLst/>
          </a:prstGeom>
        </p:spPr>
      </p:pic>
    </p:spTree>
    <p:extLst>
      <p:ext uri="{BB962C8B-B14F-4D97-AF65-F5344CB8AC3E}">
        <p14:creationId xmlns:p14="http://schemas.microsoft.com/office/powerpoint/2010/main" val="398415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Kaynaklar</a:t>
            </a:r>
          </a:p>
        </p:txBody>
      </p:sp>
      <p:sp>
        <p:nvSpPr>
          <p:cNvPr id="2" name="Dikdörtgen 1">
            <a:extLst>
              <a:ext uri="{FF2B5EF4-FFF2-40B4-BE49-F238E27FC236}">
                <a16:creationId xmlns:a16="http://schemas.microsoft.com/office/drawing/2014/main" id="{8D4B102F-8935-4389-8D1C-DB7C96AD1BB9}"/>
              </a:ext>
            </a:extLst>
          </p:cNvPr>
          <p:cNvSpPr/>
          <p:nvPr/>
        </p:nvSpPr>
        <p:spPr>
          <a:xfrm>
            <a:off x="490450" y="1705391"/>
            <a:ext cx="8194430" cy="3105402"/>
          </a:xfrm>
          <a:prstGeom prst="rect">
            <a:avLst/>
          </a:prstGeom>
        </p:spPr>
        <p:txBody>
          <a:bodyPr wrap="square">
            <a:spAutoFit/>
          </a:bodyPr>
          <a:lstStyle/>
          <a:p>
            <a:pPr>
              <a:lnSpc>
                <a:spcPct val="150000"/>
              </a:lnSpc>
            </a:pPr>
            <a:r>
              <a:rPr lang="tr-TR" sz="1200" kern="100" dirty="0">
                <a:solidFill>
                  <a:srgbClr val="002060"/>
                </a:solidFill>
                <a:latin typeface="Trebuchet MS" panose="020B0603020202020204" pitchFamily="34" charset="0"/>
                <a:cs typeface="Times New Roman" panose="02020603050405020304" pitchFamily="18" charset="0"/>
              </a:rPr>
              <a:t>Türkiye Yapay Zeka İnisiyatifi (TRAI), </a:t>
            </a:r>
            <a:r>
              <a:rPr lang="tr-TR" sz="1200" kern="100" dirty="0">
                <a:solidFill>
                  <a:srgbClr val="002060"/>
                </a:solidFill>
                <a:latin typeface="Trebuchet MS" panose="020B0603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https://turkiye.ai/</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err="1">
                <a:solidFill>
                  <a:srgbClr val="002060"/>
                </a:solidFill>
                <a:latin typeface="Trebuchet MS" panose="020B0603020202020204" pitchFamily="34" charset="0"/>
                <a:cs typeface="Times New Roman" panose="02020603050405020304" pitchFamily="18" charset="0"/>
              </a:rPr>
              <a:t>ChatGPT</a:t>
            </a:r>
            <a:r>
              <a:rPr lang="tr-TR" sz="1200" kern="100" dirty="0">
                <a:solidFill>
                  <a:srgbClr val="002060"/>
                </a:solidFill>
                <a:latin typeface="Trebuchet MS" panose="020B0603020202020204" pitchFamily="34" charset="0"/>
                <a:cs typeface="Times New Roman" panose="02020603050405020304" pitchFamily="18" charset="0"/>
              </a:rPr>
              <a:t>, </a:t>
            </a:r>
            <a:r>
              <a:rPr lang="tr-TR" sz="1200" kern="100" dirty="0">
                <a:solidFill>
                  <a:srgbClr val="002060"/>
                </a:solidFill>
                <a:latin typeface="Trebuchet MS" panose="020B0603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https://chatgpt.com/</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err="1">
                <a:solidFill>
                  <a:srgbClr val="002060"/>
                </a:solidFill>
                <a:latin typeface="Trebuchet MS" panose="020B0603020202020204" pitchFamily="34" charset="0"/>
                <a:cs typeface="Times New Roman" panose="02020603050405020304" pitchFamily="18" charset="0"/>
              </a:rPr>
              <a:t>TechTarget</a:t>
            </a:r>
            <a:r>
              <a:rPr lang="tr-TR" sz="1200" kern="100" dirty="0">
                <a:solidFill>
                  <a:srgbClr val="002060"/>
                </a:solidFill>
                <a:latin typeface="Trebuchet MS" panose="020B0603020202020204" pitchFamily="34" charset="0"/>
                <a:cs typeface="Times New Roman" panose="02020603050405020304" pitchFamily="18" charset="0"/>
              </a:rPr>
              <a:t>, </a:t>
            </a:r>
            <a:r>
              <a:rPr lang="tr-TR" sz="1200" kern="100" dirty="0">
                <a:solidFill>
                  <a:srgbClr val="002060"/>
                </a:solidFill>
                <a:latin typeface="Trebuchet MS" panose="020B0603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https://www.techtarget.com/</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err="1">
                <a:solidFill>
                  <a:srgbClr val="002060"/>
                </a:solidFill>
                <a:latin typeface="Trebuchet MS" panose="020B0603020202020204" pitchFamily="34" charset="0"/>
                <a:cs typeface="Times New Roman" panose="02020603050405020304" pitchFamily="18" charset="0"/>
              </a:rPr>
              <a:t>Wikipedia</a:t>
            </a:r>
            <a:r>
              <a:rPr lang="tr-TR" sz="1200" kern="100" dirty="0">
                <a:solidFill>
                  <a:srgbClr val="002060"/>
                </a:solidFill>
                <a:latin typeface="Trebuchet MS" panose="020B0603020202020204" pitchFamily="34" charset="0"/>
                <a:cs typeface="Times New Roman" panose="02020603050405020304" pitchFamily="18" charset="0"/>
              </a:rPr>
              <a:t>, </a:t>
            </a:r>
            <a:r>
              <a:rPr lang="tr-TR" sz="1200" kern="100" dirty="0">
                <a:solidFill>
                  <a:srgbClr val="002060"/>
                </a:solidFill>
                <a:latin typeface="Trebuchet MS" panose="020B0603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https://en.wikipedia.org/</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err="1">
                <a:solidFill>
                  <a:srgbClr val="002060"/>
                </a:solidFill>
                <a:latin typeface="Trebuchet MS" panose="020B0603020202020204" pitchFamily="34" charset="0"/>
                <a:cs typeface="Times New Roman" panose="02020603050405020304" pitchFamily="18" charset="0"/>
              </a:rPr>
              <a:t>Medium</a:t>
            </a:r>
            <a:r>
              <a:rPr lang="tr-TR" sz="1200" kern="100" dirty="0">
                <a:solidFill>
                  <a:srgbClr val="002060"/>
                </a:solidFill>
                <a:latin typeface="Trebuchet MS" panose="020B0603020202020204" pitchFamily="34" charset="0"/>
                <a:cs typeface="Times New Roman" panose="02020603050405020304" pitchFamily="18" charset="0"/>
              </a:rPr>
              <a:t>, </a:t>
            </a:r>
            <a:r>
              <a:rPr lang="tr-TR" sz="1200" kern="100" dirty="0">
                <a:solidFill>
                  <a:srgbClr val="002060"/>
                </a:solidFill>
                <a:latin typeface="Trebuchet MS" panose="020B0603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https://medium.com/</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err="1">
                <a:solidFill>
                  <a:srgbClr val="002060"/>
                </a:solidFill>
                <a:latin typeface="Trebuchet MS" panose="020B0603020202020204" pitchFamily="34" charset="0"/>
                <a:cs typeface="Times New Roman" panose="02020603050405020304" pitchFamily="18" charset="0"/>
              </a:rPr>
              <a:t>Britannica</a:t>
            </a:r>
            <a:r>
              <a:rPr lang="tr-TR" sz="1200" kern="100" dirty="0">
                <a:solidFill>
                  <a:srgbClr val="002060"/>
                </a:solidFill>
                <a:latin typeface="Trebuchet MS" panose="020B0603020202020204" pitchFamily="34" charset="0"/>
                <a:cs typeface="Times New Roman" panose="02020603050405020304" pitchFamily="18" charset="0"/>
              </a:rPr>
              <a:t>, </a:t>
            </a:r>
            <a:r>
              <a:rPr lang="tr-TR" sz="1200" kern="100" dirty="0">
                <a:solidFill>
                  <a:srgbClr val="002060"/>
                </a:solidFill>
                <a:latin typeface="Trebuchet MS" panose="020B0603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https://www.britannica.com/</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a:solidFill>
                  <a:srgbClr val="002060"/>
                </a:solidFill>
                <a:latin typeface="Trebuchet MS" panose="020B0603020202020204" pitchFamily="34" charset="0"/>
                <a:cs typeface="Times New Roman" panose="02020603050405020304" pitchFamily="18" charset="0"/>
              </a:rPr>
              <a:t>AI Google, </a:t>
            </a:r>
            <a:r>
              <a:rPr lang="tr-TR" sz="1200" kern="100" dirty="0">
                <a:solidFill>
                  <a:srgbClr val="002060"/>
                </a:solidFill>
                <a:latin typeface="Trebuchet MS" panose="020B0603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https://ai.google/</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err="1">
                <a:solidFill>
                  <a:srgbClr val="002060"/>
                </a:solidFill>
                <a:latin typeface="Trebuchet MS" panose="020B0603020202020204" pitchFamily="34" charset="0"/>
                <a:cs typeface="Times New Roman" panose="02020603050405020304" pitchFamily="18" charset="0"/>
              </a:rPr>
              <a:t>Theknowledgeacademy</a:t>
            </a:r>
            <a:r>
              <a:rPr lang="tr-TR" sz="1200" kern="100" dirty="0">
                <a:solidFill>
                  <a:srgbClr val="002060"/>
                </a:solidFill>
                <a:latin typeface="Trebuchet MS" panose="020B0603020202020204" pitchFamily="34" charset="0"/>
                <a:cs typeface="Times New Roman" panose="02020603050405020304" pitchFamily="18" charset="0"/>
              </a:rPr>
              <a:t>, </a:t>
            </a:r>
            <a:r>
              <a:rPr lang="tr-TR" sz="1200" kern="100" dirty="0">
                <a:solidFill>
                  <a:srgbClr val="002060"/>
                </a:solidFill>
                <a:latin typeface="Trebuchet MS" panose="020B0603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https://www.theknowledgeacademy.com/</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a:solidFill>
                  <a:srgbClr val="002060"/>
                </a:solidFill>
                <a:latin typeface="Trebuchet MS" panose="020B0603020202020204" pitchFamily="34" charset="0"/>
                <a:cs typeface="Times New Roman" panose="02020603050405020304" pitchFamily="18" charset="0"/>
              </a:rPr>
              <a:t>IBM, </a:t>
            </a:r>
            <a:r>
              <a:rPr lang="tr-TR" sz="1200" kern="100" dirty="0">
                <a:solidFill>
                  <a:srgbClr val="002060"/>
                </a:solidFill>
                <a:latin typeface="Trebuchet MS" panose="020B0603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https://www.ibm.com/</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err="1">
                <a:solidFill>
                  <a:srgbClr val="002060"/>
                </a:solidFill>
                <a:latin typeface="Trebuchet MS" panose="020B0603020202020204" pitchFamily="34" charset="0"/>
                <a:cs typeface="Times New Roman" panose="02020603050405020304" pitchFamily="18" charset="0"/>
              </a:rPr>
              <a:t>Investopedia</a:t>
            </a:r>
            <a:r>
              <a:rPr lang="tr-TR" sz="1200" kern="100" dirty="0">
                <a:solidFill>
                  <a:srgbClr val="002060"/>
                </a:solidFill>
                <a:latin typeface="Trebuchet MS" panose="020B0603020202020204" pitchFamily="34" charset="0"/>
                <a:cs typeface="Times New Roman" panose="02020603050405020304" pitchFamily="18" charset="0"/>
              </a:rPr>
              <a:t>, </a:t>
            </a:r>
            <a:r>
              <a:rPr lang="tr-TR" sz="1200" kern="100" dirty="0">
                <a:solidFill>
                  <a:srgbClr val="002060"/>
                </a:solidFill>
                <a:latin typeface="Trebuchet MS" panose="020B0603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https://www.investopedia.com/</a:t>
            </a:r>
            <a:endParaRPr lang="tr-TR" sz="1200" kern="100" dirty="0">
              <a:solidFill>
                <a:srgbClr val="002060"/>
              </a:solidFill>
              <a:latin typeface="Trebuchet MS" panose="020B0603020202020204" pitchFamily="34" charset="0"/>
              <a:cs typeface="Times New Roman" panose="02020603050405020304" pitchFamily="18" charset="0"/>
            </a:endParaRPr>
          </a:p>
          <a:p>
            <a:pPr>
              <a:lnSpc>
                <a:spcPct val="150000"/>
              </a:lnSpc>
            </a:pPr>
            <a:r>
              <a:rPr lang="tr-TR" sz="1200" kern="100" dirty="0" err="1">
                <a:solidFill>
                  <a:srgbClr val="002060"/>
                </a:solidFill>
                <a:latin typeface="Trebuchet MS" panose="020B0603020202020204" pitchFamily="34" charset="0"/>
                <a:cs typeface="Times New Roman" panose="02020603050405020304" pitchFamily="18" charset="0"/>
              </a:rPr>
              <a:t>Builtin</a:t>
            </a:r>
            <a:r>
              <a:rPr lang="tr-TR" sz="1200" kern="100" dirty="0">
                <a:solidFill>
                  <a:srgbClr val="002060"/>
                </a:solidFill>
                <a:latin typeface="Trebuchet MS" panose="020B0603020202020204" pitchFamily="34" charset="0"/>
                <a:cs typeface="Times New Roman" panose="02020603050405020304" pitchFamily="18" charset="0"/>
              </a:rPr>
              <a:t>, </a:t>
            </a:r>
            <a:r>
              <a:rPr lang="tr-TR" sz="1200" kern="100" dirty="0">
                <a:solidFill>
                  <a:srgbClr val="002060"/>
                </a:solidFill>
                <a:latin typeface="Trebuchet MS" panose="020B0603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https://builtin.com/</a:t>
            </a:r>
            <a:endParaRPr lang="tr-TR" sz="1200" kern="100" dirty="0">
              <a:solidFill>
                <a:srgbClr val="002060"/>
              </a:solidFill>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5597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097280" y="2510117"/>
            <a:ext cx="10314432" cy="2330823"/>
          </a:xfrm>
        </p:spPr>
        <p:txBody>
          <a:bodyPr>
            <a:normAutofit fontScale="90000"/>
          </a:bodyPr>
          <a:lstStyle/>
          <a:p>
            <a:r>
              <a:rPr lang="tr-TR" dirty="0"/>
              <a:t>“Yapay Zeka Uygulamaları” dersine ait bu doküman, “Yapay Zeka Operatörlüğü” </a:t>
            </a:r>
            <a:r>
              <a:rPr lang="tr-TR" dirty="0" err="1"/>
              <a:t>Mikroyeterlilik</a:t>
            </a:r>
            <a:r>
              <a:rPr lang="tr-TR" dirty="0"/>
              <a:t> Programı kapsamında görev yapan eğitmenler tarafından hazırlanmıştır.</a:t>
            </a:r>
            <a:br>
              <a:rPr lang="tr-TR" dirty="0"/>
            </a:br>
            <a:br>
              <a:rPr lang="tr-TR" dirty="0"/>
            </a:br>
            <a:r>
              <a:rPr lang="tr-TR" b="1" dirty="0"/>
              <a:t>Yapay Zeka Operatörlüğü Program Koordinatörü</a:t>
            </a:r>
            <a:br>
              <a:rPr lang="tr-TR" dirty="0"/>
            </a:br>
            <a:r>
              <a:rPr lang="tr-TR" dirty="0"/>
              <a:t>Prof. Dr. İsmail KIRBAŞ</a:t>
            </a:r>
            <a:br>
              <a:rPr lang="tr-TR" dirty="0"/>
            </a:br>
            <a:br>
              <a:rPr lang="tr-TR" dirty="0"/>
            </a:br>
            <a:r>
              <a:rPr lang="tr-TR" b="1" dirty="0"/>
              <a:t>Eğitmenler</a:t>
            </a:r>
            <a:br>
              <a:rPr lang="tr-TR" dirty="0"/>
            </a:br>
            <a:r>
              <a:rPr lang="tr-TR" dirty="0"/>
              <a:t>Dr. </a:t>
            </a:r>
            <a:r>
              <a:rPr lang="tr-TR" dirty="0" err="1"/>
              <a:t>Öğr</a:t>
            </a:r>
            <a:r>
              <a:rPr lang="tr-TR" dirty="0"/>
              <a:t>. Üyesi Tülay TURAN - </a:t>
            </a:r>
            <a:r>
              <a:rPr lang="tr-TR" i="1" dirty="0"/>
              <a:t>Yapay Zeka Temelleri</a:t>
            </a:r>
            <a:br>
              <a:rPr lang="tr-TR" i="1" dirty="0"/>
            </a:br>
            <a:r>
              <a:rPr lang="tr-TR" dirty="0"/>
              <a:t>Dr. </a:t>
            </a:r>
            <a:r>
              <a:rPr lang="tr-TR" dirty="0" err="1"/>
              <a:t>Öğr</a:t>
            </a:r>
            <a:r>
              <a:rPr lang="tr-TR" dirty="0"/>
              <a:t>. Üyesi Ayhan ARISOY - </a:t>
            </a:r>
            <a:r>
              <a:rPr lang="tr-TR" i="1" dirty="0"/>
              <a:t>Üretken Yapay Zeka ve </a:t>
            </a:r>
            <a:r>
              <a:rPr lang="tr-TR" i="1" dirty="0" err="1"/>
              <a:t>Prompt</a:t>
            </a:r>
            <a:r>
              <a:rPr lang="tr-TR" i="1" dirty="0"/>
              <a:t> Mühendisliği</a:t>
            </a:r>
            <a:br>
              <a:rPr lang="tr-TR" i="1" dirty="0"/>
            </a:br>
            <a:r>
              <a:rPr lang="tr-TR" dirty="0"/>
              <a:t>Dr. </a:t>
            </a:r>
            <a:r>
              <a:rPr lang="tr-TR" dirty="0" err="1"/>
              <a:t>Öğr</a:t>
            </a:r>
            <a:r>
              <a:rPr lang="tr-TR" dirty="0"/>
              <a:t>. Üyesi İlhan UYSAL - </a:t>
            </a:r>
            <a:r>
              <a:rPr lang="tr-TR" i="1" dirty="0"/>
              <a:t>Yaratıcılık ve Yapay Zeka</a:t>
            </a:r>
            <a:br>
              <a:rPr lang="tr-TR" dirty="0"/>
            </a:br>
            <a:r>
              <a:rPr lang="tr-TR" dirty="0"/>
              <a:t>Dr. </a:t>
            </a:r>
            <a:r>
              <a:rPr lang="tr-TR" dirty="0" err="1"/>
              <a:t>Öğr</a:t>
            </a:r>
            <a:r>
              <a:rPr lang="tr-TR" dirty="0"/>
              <a:t>. Üyesi Tülay TURAN - </a:t>
            </a:r>
            <a:r>
              <a:rPr lang="tr-TR" i="1" dirty="0"/>
              <a:t>Yapay Zeka Etiği</a:t>
            </a:r>
            <a:br>
              <a:rPr lang="tr-TR" i="1" dirty="0"/>
            </a:br>
            <a:endParaRPr lang="tr-TR" dirty="0"/>
          </a:p>
        </p:txBody>
      </p:sp>
      <p:sp>
        <p:nvSpPr>
          <p:cNvPr id="8" name="Metin kutusu 7">
            <a:extLst>
              <a:ext uri="{FF2B5EF4-FFF2-40B4-BE49-F238E27FC236}">
                <a16:creationId xmlns:a16="http://schemas.microsoft.com/office/drawing/2014/main" id="{EDC2782D-BD13-4394-94FE-8F5BE6EA02F3}"/>
              </a:ext>
            </a:extLst>
          </p:cNvPr>
          <p:cNvSpPr txBox="1"/>
          <p:nvPr/>
        </p:nvSpPr>
        <p:spPr>
          <a:xfrm>
            <a:off x="1097280" y="655776"/>
            <a:ext cx="10314432" cy="400110"/>
          </a:xfrm>
          <a:prstGeom prst="rect">
            <a:avLst/>
          </a:prstGeom>
          <a:noFill/>
        </p:spPr>
        <p:txBody>
          <a:bodyPr wrap="square" rtlCol="0">
            <a:spAutoFit/>
          </a:bodyPr>
          <a:lstStyle/>
          <a:p>
            <a:pPr algn="ctr"/>
            <a:r>
              <a:rPr lang="tr-TR" sz="2000" b="1" dirty="0">
                <a:solidFill>
                  <a:schemeClr val="bg1"/>
                </a:solidFill>
                <a:latin typeface="Trebuchet MS" panose="020B0603020202020204" pitchFamily="34" charset="0"/>
              </a:rPr>
              <a:t>İÇERİK GELİŞTİRME KOMİSYONU</a:t>
            </a:r>
          </a:p>
        </p:txBody>
      </p:sp>
      <p:sp>
        <p:nvSpPr>
          <p:cNvPr id="5" name="Unvan 5">
            <a:extLst>
              <a:ext uri="{FF2B5EF4-FFF2-40B4-BE49-F238E27FC236}">
                <a16:creationId xmlns:a16="http://schemas.microsoft.com/office/drawing/2014/main" id="{76BB97DF-2767-41F1-AE65-30DAC74DA9CE}"/>
              </a:ext>
            </a:extLst>
          </p:cNvPr>
          <p:cNvSpPr txBox="1">
            <a:spLocks/>
          </p:cNvSpPr>
          <p:nvPr/>
        </p:nvSpPr>
        <p:spPr>
          <a:xfrm>
            <a:off x="9101667" y="4753422"/>
            <a:ext cx="2379132" cy="3838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1800" kern="1200">
                <a:solidFill>
                  <a:srgbClr val="002060"/>
                </a:solidFill>
                <a:latin typeface="Trebuchet MS" panose="020B0603020202020204" pitchFamily="34" charset="0"/>
                <a:ea typeface="+mj-ea"/>
                <a:cs typeface="+mj-cs"/>
              </a:defRPr>
            </a:lvl1pPr>
          </a:lstStyle>
          <a:p>
            <a:pPr algn="r"/>
            <a:r>
              <a:rPr lang="tr-TR" sz="1100" dirty="0"/>
              <a:t>Güncelleme Tarihi: 11 Eylül 2025</a:t>
            </a:r>
          </a:p>
        </p:txBody>
      </p:sp>
    </p:spTree>
    <p:extLst>
      <p:ext uri="{BB962C8B-B14F-4D97-AF65-F5344CB8AC3E}">
        <p14:creationId xmlns:p14="http://schemas.microsoft.com/office/powerpoint/2010/main" val="402575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İçindekiler</a:t>
            </a:r>
          </a:p>
        </p:txBody>
      </p:sp>
      <p:sp>
        <p:nvSpPr>
          <p:cNvPr id="9" name="İçerik Yer Tutucusu 8"/>
          <p:cNvSpPr>
            <a:spLocks noGrp="1"/>
          </p:cNvSpPr>
          <p:nvPr>
            <p:ph idx="1"/>
          </p:nvPr>
        </p:nvSpPr>
        <p:spPr/>
        <p:txBody>
          <a:bodyPr/>
          <a:lstStyle/>
          <a:p>
            <a:r>
              <a:rPr lang="tr-TR" dirty="0"/>
              <a:t>Yapay Zeka Nedir?</a:t>
            </a:r>
          </a:p>
          <a:p>
            <a:r>
              <a:rPr lang="nl-NL" dirty="0"/>
              <a:t>Yapay Zekanın Tarihçesi</a:t>
            </a:r>
          </a:p>
          <a:p>
            <a:r>
              <a:rPr lang="tr-TR" dirty="0"/>
              <a:t>Yapay Zeka Neden Önemlidir?</a:t>
            </a:r>
          </a:p>
          <a:p>
            <a:r>
              <a:rPr lang="tr-TR" dirty="0"/>
              <a:t>Makine Öğrenmesi Türleri</a:t>
            </a:r>
          </a:p>
          <a:p>
            <a:r>
              <a:rPr lang="tr-TR" dirty="0"/>
              <a:t>Yapay Zeka Nasıl Çalışır?</a:t>
            </a:r>
          </a:p>
          <a:p>
            <a:r>
              <a:rPr lang="tr-TR" dirty="0"/>
              <a:t>Yapay Zeka Temel Kavramlar</a:t>
            </a:r>
          </a:p>
          <a:p>
            <a:r>
              <a:rPr lang="tr-TR" dirty="0"/>
              <a:t>Yapay Zeka Türleri</a:t>
            </a:r>
          </a:p>
          <a:p>
            <a:r>
              <a:rPr lang="tr-TR" dirty="0"/>
              <a:t>Yapay Zeka Avantajları Dezavantajları</a:t>
            </a:r>
          </a:p>
          <a:p>
            <a:r>
              <a:rPr lang="tr-TR" dirty="0"/>
              <a:t>Yapay Zeka Kullanım Alanları ve Programları</a:t>
            </a:r>
          </a:p>
          <a:p>
            <a:endParaRPr lang="tr-TR" dirty="0"/>
          </a:p>
        </p:txBody>
      </p:sp>
    </p:spTree>
    <p:extLst>
      <p:ext uri="{BB962C8B-B14F-4D97-AF65-F5344CB8AC3E}">
        <p14:creationId xmlns:p14="http://schemas.microsoft.com/office/powerpoint/2010/main" val="42348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E1AD94C-9404-4B54-9291-C464830B2700}"/>
              </a:ext>
            </a:extLst>
          </p:cNvPr>
          <p:cNvPicPr>
            <a:picLocks noChangeAspect="1"/>
          </p:cNvPicPr>
          <p:nvPr/>
        </p:nvPicPr>
        <p:blipFill>
          <a:blip r:embed="rId2"/>
          <a:stretch>
            <a:fillRect/>
          </a:stretch>
        </p:blipFill>
        <p:spPr>
          <a:xfrm>
            <a:off x="0" y="1529545"/>
            <a:ext cx="3182815" cy="4455942"/>
          </a:xfrm>
          <a:prstGeom prst="rect">
            <a:avLst/>
          </a:prstGeom>
        </p:spPr>
      </p:pic>
      <p:sp>
        <p:nvSpPr>
          <p:cNvPr id="8" name="Unvan 7"/>
          <p:cNvSpPr>
            <a:spLocks noGrp="1"/>
          </p:cNvSpPr>
          <p:nvPr>
            <p:ph type="title"/>
          </p:nvPr>
        </p:nvSpPr>
        <p:spPr/>
        <p:txBody>
          <a:bodyPr/>
          <a:lstStyle/>
          <a:p>
            <a:r>
              <a:rPr lang="tr-TR" dirty="0"/>
              <a:t>Yapay Zeka Nedir?</a:t>
            </a:r>
          </a:p>
        </p:txBody>
      </p:sp>
      <p:sp>
        <p:nvSpPr>
          <p:cNvPr id="9" name="İçerik Yer Tutucusu 8"/>
          <p:cNvSpPr>
            <a:spLocks noGrp="1"/>
          </p:cNvSpPr>
          <p:nvPr>
            <p:ph idx="1"/>
          </p:nvPr>
        </p:nvSpPr>
        <p:spPr>
          <a:xfrm>
            <a:off x="3710354" y="1784862"/>
            <a:ext cx="8071337" cy="4161042"/>
          </a:xfrm>
        </p:spPr>
        <p:txBody>
          <a:bodyPr>
            <a:normAutofit/>
          </a:bodyPr>
          <a:lstStyle/>
          <a:p>
            <a:pPr algn="just"/>
            <a:r>
              <a:rPr lang="tr-TR" kern="100" dirty="0">
                <a:ea typeface="Aptos" panose="020B0004020202020204" pitchFamily="34" charset="0"/>
                <a:cs typeface="Times New Roman" panose="02020603050405020304" pitchFamily="18" charset="0"/>
              </a:rPr>
              <a:t>Yapay zeka, tahminlerde bulunmak, nesneleri tanımlamak, konuşmayı yorumlamak ve doğal dil oluşturmak gibi geleneksel olarak insan zekasıyla ilişkilendirilen görevleri yerine getirebilen bilgisayar sistemlerini ifade eder.</a:t>
            </a:r>
          </a:p>
          <a:p>
            <a:pPr algn="just"/>
            <a:r>
              <a:rPr lang="tr-TR" kern="100" dirty="0">
                <a:ea typeface="Aptos" panose="020B0004020202020204" pitchFamily="34" charset="0"/>
                <a:cs typeface="Times New Roman" panose="02020603050405020304" pitchFamily="18" charset="0"/>
              </a:rPr>
              <a:t>Yapay zeka sistemleri, büyük miktarda veriyi işleyerek ve kendi karar verme süreçlerinde modellenecek modeller arayarak bunu nasıl yapacaklarını öğrenir. Çoğu durumda, insanlar bir yapay zekanın öğrenme sürecini denetleyecek, iyi kararları güçlendirecek ve kötü kararları caydıracaktır, ancak bazı yapay zeka sistemleri denetim olmadan öğrenecek şekilde tasarlanmıştır.</a:t>
            </a:r>
          </a:p>
          <a:p>
            <a:pPr algn="just"/>
            <a:r>
              <a:rPr lang="tr-TR" kern="100" dirty="0">
                <a:ea typeface="Aptos" panose="020B0004020202020204" pitchFamily="34" charset="0"/>
                <a:cs typeface="Times New Roman" panose="02020603050405020304" pitchFamily="18" charset="0"/>
              </a:rPr>
              <a:t>Zamanla yapay zeka sistemleri belirli görevlerdeki performanslarını geliştirerek yeni girdilere uyum sağlamalarına ve açıkça programlanmadan kararlar almalarına olanak tanır. Yapay zeka, özünde, işi otomatikleştirmek ve sorunları daha verimli bir şekilde çözmek amacıyla makinelere insanlar gibi düşünmeyi ve öğrenmeyi öğretmekle ilgilidir.</a:t>
            </a:r>
          </a:p>
          <a:p>
            <a:pPr marL="0" indent="0" algn="just">
              <a:lnSpc>
                <a:spcPct val="150000"/>
              </a:lnSpc>
              <a:buNone/>
            </a:pPr>
            <a:endParaRPr lang="tr-TR" dirty="0"/>
          </a:p>
        </p:txBody>
      </p:sp>
    </p:spTree>
    <p:extLst>
      <p:ext uri="{BB962C8B-B14F-4D97-AF65-F5344CB8AC3E}">
        <p14:creationId xmlns:p14="http://schemas.microsoft.com/office/powerpoint/2010/main" val="295741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Zekanın Tarihçesi</a:t>
            </a:r>
          </a:p>
        </p:txBody>
      </p:sp>
      <p:sp>
        <p:nvSpPr>
          <p:cNvPr id="84" name="Rectángulo 11">
            <a:extLst>
              <a:ext uri="{FF2B5EF4-FFF2-40B4-BE49-F238E27FC236}">
                <a16:creationId xmlns:a16="http://schemas.microsoft.com/office/drawing/2014/main" id="{C89BAFBC-FD23-4929-A1D5-4D911EF14502}"/>
              </a:ext>
            </a:extLst>
          </p:cNvPr>
          <p:cNvSpPr/>
          <p:nvPr/>
        </p:nvSpPr>
        <p:spPr>
          <a:xfrm>
            <a:off x="5353049" y="2047875"/>
            <a:ext cx="75863" cy="2335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etin kutusu 85">
            <a:extLst>
              <a:ext uri="{FF2B5EF4-FFF2-40B4-BE49-F238E27FC236}">
                <a16:creationId xmlns:a16="http://schemas.microsoft.com/office/drawing/2014/main" id="{21080D58-0895-4A38-8B8F-943F9C924137}"/>
              </a:ext>
            </a:extLst>
          </p:cNvPr>
          <p:cNvSpPr txBox="1"/>
          <p:nvPr/>
        </p:nvSpPr>
        <p:spPr>
          <a:xfrm>
            <a:off x="175965" y="1425340"/>
            <a:ext cx="11781573" cy="1332673"/>
          </a:xfrm>
          <a:prstGeom prst="rect">
            <a:avLst/>
          </a:prstGeom>
          <a:noFill/>
        </p:spPr>
        <p:txBody>
          <a:bodyPr wrap="square">
            <a:spAutoFit/>
          </a:bodyPr>
          <a:lstStyle/>
          <a:p>
            <a:pPr marL="228600" indent="-228600" algn="just">
              <a:lnSpc>
                <a:spcPct val="90000"/>
              </a:lnSpc>
              <a:spcBef>
                <a:spcPts val="1000"/>
              </a:spcBef>
              <a:buFont typeface="Arial" panose="020B0604020202020204" pitchFamily="34" charset="0"/>
              <a:buChar char="•"/>
            </a:pPr>
            <a:r>
              <a:rPr lang="tr-TR" kern="100" dirty="0">
                <a:solidFill>
                  <a:srgbClr val="002060"/>
                </a:solidFill>
                <a:latin typeface="Trebuchet MS" panose="020B0603020202020204" pitchFamily="34" charset="0"/>
                <a:cs typeface="Times New Roman" panose="02020603050405020304" pitchFamily="18" charset="0"/>
              </a:rPr>
              <a:t>Yapay zeka fikri, insan zekasını taklit etmeye çalışan ve bu süreci mekanik veya dijital sistemlere aktarmayı amaçlayan eski mitoloji ve hikayelere kadar uzanır. Ancak, modern yapay zeka fikrinin temelleri 20. yüzyılın ortalarında atılmıştır. </a:t>
            </a:r>
          </a:p>
          <a:p>
            <a:pPr algn="just"/>
            <a:endParaRPr lang="tr-TR" sz="1600" kern="100" dirty="0">
              <a:effectLst/>
              <a:ea typeface="Aptos" panose="020B0004020202020204" pitchFamily="34" charset="0"/>
              <a:cs typeface="Times New Roman" panose="02020603050405020304" pitchFamily="18" charset="0"/>
            </a:endParaRPr>
          </a:p>
          <a:p>
            <a:pPr algn="just"/>
            <a:endParaRPr lang="tr-TR" sz="1600" dirty="0"/>
          </a:p>
        </p:txBody>
      </p:sp>
      <p:grpSp>
        <p:nvGrpSpPr>
          <p:cNvPr id="87" name="Group 8">
            <a:extLst>
              <a:ext uri="{FF2B5EF4-FFF2-40B4-BE49-F238E27FC236}">
                <a16:creationId xmlns:a16="http://schemas.microsoft.com/office/drawing/2014/main" id="{6DCEF0F4-BF7A-457D-85F4-FB859F086979}"/>
              </a:ext>
            </a:extLst>
          </p:cNvPr>
          <p:cNvGrpSpPr>
            <a:grpSpLocks noChangeAspect="1"/>
          </p:cNvGrpSpPr>
          <p:nvPr/>
        </p:nvGrpSpPr>
        <p:grpSpPr bwMode="auto">
          <a:xfrm>
            <a:off x="600854" y="2674360"/>
            <a:ext cx="11286345" cy="3444870"/>
            <a:chOff x="567" y="937"/>
            <a:chExt cx="6546" cy="1998"/>
          </a:xfrm>
        </p:grpSpPr>
        <p:sp>
          <p:nvSpPr>
            <p:cNvPr id="88" name="Freeform 9">
              <a:extLst>
                <a:ext uri="{FF2B5EF4-FFF2-40B4-BE49-F238E27FC236}">
                  <a16:creationId xmlns:a16="http://schemas.microsoft.com/office/drawing/2014/main" id="{AEB47F83-79C1-4BD0-BCA9-7CD254CE9F9F}"/>
                </a:ext>
              </a:extLst>
            </p:cNvPr>
            <p:cNvSpPr>
              <a:spLocks/>
            </p:cNvSpPr>
            <p:nvPr/>
          </p:nvSpPr>
          <p:spPr bwMode="auto">
            <a:xfrm>
              <a:off x="567" y="1872"/>
              <a:ext cx="270" cy="126"/>
            </a:xfrm>
            <a:custGeom>
              <a:avLst/>
              <a:gdLst>
                <a:gd name="T0" fmla="*/ 90 w 114"/>
                <a:gd name="T1" fmla="*/ 53 h 53"/>
                <a:gd name="T2" fmla="*/ 3 w 114"/>
                <a:gd name="T3" fmla="*/ 53 h 53"/>
                <a:gd name="T4" fmla="*/ 1 w 114"/>
                <a:gd name="T5" fmla="*/ 49 h 53"/>
                <a:gd name="T6" fmla="*/ 20 w 114"/>
                <a:gd name="T7" fmla="*/ 28 h 53"/>
                <a:gd name="T8" fmla="*/ 20 w 114"/>
                <a:gd name="T9" fmla="*/ 25 h 53"/>
                <a:gd name="T10" fmla="*/ 1 w 114"/>
                <a:gd name="T11" fmla="*/ 4 h 53"/>
                <a:gd name="T12" fmla="*/ 3 w 114"/>
                <a:gd name="T13" fmla="*/ 0 h 53"/>
                <a:gd name="T14" fmla="*/ 89 w 114"/>
                <a:gd name="T15" fmla="*/ 0 h 53"/>
                <a:gd name="T16" fmla="*/ 91 w 114"/>
                <a:gd name="T17" fmla="*/ 1 h 53"/>
                <a:gd name="T18" fmla="*/ 113 w 114"/>
                <a:gd name="T19" fmla="*/ 25 h 53"/>
                <a:gd name="T20" fmla="*/ 113 w 114"/>
                <a:gd name="T21" fmla="*/ 28 h 53"/>
                <a:gd name="T22" fmla="*/ 92 w 114"/>
                <a:gd name="T23" fmla="*/ 52 h 53"/>
                <a:gd name="T24" fmla="*/ 90 w 11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53">
                  <a:moveTo>
                    <a:pt x="90" y="53"/>
                  </a:moveTo>
                  <a:cubicBezTo>
                    <a:pt x="3" y="53"/>
                    <a:pt x="3" y="53"/>
                    <a:pt x="3" y="53"/>
                  </a:cubicBezTo>
                  <a:cubicBezTo>
                    <a:pt x="1" y="53"/>
                    <a:pt x="0" y="50"/>
                    <a:pt x="1" y="49"/>
                  </a:cubicBezTo>
                  <a:cubicBezTo>
                    <a:pt x="20" y="28"/>
                    <a:pt x="20" y="28"/>
                    <a:pt x="20" y="28"/>
                  </a:cubicBezTo>
                  <a:cubicBezTo>
                    <a:pt x="20" y="27"/>
                    <a:pt x="20" y="26"/>
                    <a:pt x="20" y="25"/>
                  </a:cubicBezTo>
                  <a:cubicBezTo>
                    <a:pt x="1" y="4"/>
                    <a:pt x="1" y="4"/>
                    <a:pt x="1" y="4"/>
                  </a:cubicBezTo>
                  <a:cubicBezTo>
                    <a:pt x="0" y="2"/>
                    <a:pt x="1" y="0"/>
                    <a:pt x="3" y="0"/>
                  </a:cubicBezTo>
                  <a:cubicBezTo>
                    <a:pt x="89" y="0"/>
                    <a:pt x="89" y="0"/>
                    <a:pt x="89" y="0"/>
                  </a:cubicBezTo>
                  <a:cubicBezTo>
                    <a:pt x="90" y="0"/>
                    <a:pt x="91" y="1"/>
                    <a:pt x="91" y="1"/>
                  </a:cubicBezTo>
                  <a:cubicBezTo>
                    <a:pt x="113" y="25"/>
                    <a:pt x="113" y="25"/>
                    <a:pt x="113" y="25"/>
                  </a:cubicBezTo>
                  <a:cubicBezTo>
                    <a:pt x="114" y="26"/>
                    <a:pt x="114" y="27"/>
                    <a:pt x="113" y="28"/>
                  </a:cubicBezTo>
                  <a:cubicBezTo>
                    <a:pt x="92" y="52"/>
                    <a:pt x="92" y="52"/>
                    <a:pt x="92" y="52"/>
                  </a:cubicBezTo>
                  <a:cubicBezTo>
                    <a:pt x="91" y="52"/>
                    <a:pt x="91" y="53"/>
                    <a:pt x="90" y="53"/>
                  </a:cubicBezTo>
                </a:path>
              </a:pathLst>
            </a:custGeom>
            <a:solidFill>
              <a:srgbClr val="CB3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
              <a:extLst>
                <a:ext uri="{FF2B5EF4-FFF2-40B4-BE49-F238E27FC236}">
                  <a16:creationId xmlns:a16="http://schemas.microsoft.com/office/drawing/2014/main" id="{70C55E2D-FB65-4D93-BD65-AFADE123AB02}"/>
                </a:ext>
              </a:extLst>
            </p:cNvPr>
            <p:cNvSpPr>
              <a:spLocks/>
            </p:cNvSpPr>
            <p:nvPr/>
          </p:nvSpPr>
          <p:spPr bwMode="auto">
            <a:xfrm>
              <a:off x="1036" y="1872"/>
              <a:ext cx="696" cy="126"/>
            </a:xfrm>
            <a:custGeom>
              <a:avLst/>
              <a:gdLst>
                <a:gd name="T0" fmla="*/ 269 w 293"/>
                <a:gd name="T1" fmla="*/ 53 h 53"/>
                <a:gd name="T2" fmla="*/ 2 w 293"/>
                <a:gd name="T3" fmla="*/ 53 h 53"/>
                <a:gd name="T4" fmla="*/ 1 w 293"/>
                <a:gd name="T5" fmla="*/ 50 h 53"/>
                <a:gd name="T6" fmla="*/ 20 w 293"/>
                <a:gd name="T7" fmla="*/ 27 h 53"/>
                <a:gd name="T8" fmla="*/ 20 w 293"/>
                <a:gd name="T9" fmla="*/ 25 h 53"/>
                <a:gd name="T10" fmla="*/ 1 w 293"/>
                <a:gd name="T11" fmla="*/ 3 h 53"/>
                <a:gd name="T12" fmla="*/ 2 w 293"/>
                <a:gd name="T13" fmla="*/ 0 h 53"/>
                <a:gd name="T14" fmla="*/ 268 w 293"/>
                <a:gd name="T15" fmla="*/ 0 h 53"/>
                <a:gd name="T16" fmla="*/ 270 w 293"/>
                <a:gd name="T17" fmla="*/ 1 h 53"/>
                <a:gd name="T18" fmla="*/ 292 w 293"/>
                <a:gd name="T19" fmla="*/ 25 h 53"/>
                <a:gd name="T20" fmla="*/ 292 w 293"/>
                <a:gd name="T21" fmla="*/ 28 h 53"/>
                <a:gd name="T22" fmla="*/ 270 w 293"/>
                <a:gd name="T23" fmla="*/ 52 h 53"/>
                <a:gd name="T24" fmla="*/ 269 w 293"/>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53">
                  <a:moveTo>
                    <a:pt x="269" y="53"/>
                  </a:moveTo>
                  <a:cubicBezTo>
                    <a:pt x="2" y="53"/>
                    <a:pt x="2" y="53"/>
                    <a:pt x="2" y="53"/>
                  </a:cubicBezTo>
                  <a:cubicBezTo>
                    <a:pt x="1" y="53"/>
                    <a:pt x="0" y="51"/>
                    <a:pt x="1" y="50"/>
                  </a:cubicBezTo>
                  <a:cubicBezTo>
                    <a:pt x="20" y="27"/>
                    <a:pt x="20" y="27"/>
                    <a:pt x="20" y="27"/>
                  </a:cubicBezTo>
                  <a:cubicBezTo>
                    <a:pt x="20" y="27"/>
                    <a:pt x="20" y="26"/>
                    <a:pt x="20" y="25"/>
                  </a:cubicBezTo>
                  <a:cubicBezTo>
                    <a:pt x="1" y="3"/>
                    <a:pt x="1" y="3"/>
                    <a:pt x="1" y="3"/>
                  </a:cubicBezTo>
                  <a:cubicBezTo>
                    <a:pt x="0" y="2"/>
                    <a:pt x="1" y="0"/>
                    <a:pt x="2" y="0"/>
                  </a:cubicBezTo>
                  <a:cubicBezTo>
                    <a:pt x="268" y="0"/>
                    <a:pt x="268" y="0"/>
                    <a:pt x="268" y="0"/>
                  </a:cubicBezTo>
                  <a:cubicBezTo>
                    <a:pt x="269" y="0"/>
                    <a:pt x="269" y="1"/>
                    <a:pt x="270" y="1"/>
                  </a:cubicBezTo>
                  <a:cubicBezTo>
                    <a:pt x="292" y="25"/>
                    <a:pt x="292" y="25"/>
                    <a:pt x="292" y="25"/>
                  </a:cubicBezTo>
                  <a:cubicBezTo>
                    <a:pt x="293" y="26"/>
                    <a:pt x="293" y="27"/>
                    <a:pt x="292" y="28"/>
                  </a:cubicBezTo>
                  <a:cubicBezTo>
                    <a:pt x="270" y="52"/>
                    <a:pt x="270" y="52"/>
                    <a:pt x="270" y="52"/>
                  </a:cubicBezTo>
                  <a:cubicBezTo>
                    <a:pt x="270" y="52"/>
                    <a:pt x="269" y="53"/>
                    <a:pt x="269" y="53"/>
                  </a:cubicBezTo>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1">
              <a:extLst>
                <a:ext uri="{FF2B5EF4-FFF2-40B4-BE49-F238E27FC236}">
                  <a16:creationId xmlns:a16="http://schemas.microsoft.com/office/drawing/2014/main" id="{9ED4B8B7-EE02-4655-AC1B-07A37F1A486F}"/>
                </a:ext>
              </a:extLst>
            </p:cNvPr>
            <p:cNvSpPr>
              <a:spLocks/>
            </p:cNvSpPr>
            <p:nvPr/>
          </p:nvSpPr>
          <p:spPr bwMode="auto">
            <a:xfrm>
              <a:off x="1938" y="1872"/>
              <a:ext cx="693" cy="126"/>
            </a:xfrm>
            <a:custGeom>
              <a:avLst/>
              <a:gdLst>
                <a:gd name="T0" fmla="*/ 268 w 292"/>
                <a:gd name="T1" fmla="*/ 53 h 53"/>
                <a:gd name="T2" fmla="*/ 4 w 292"/>
                <a:gd name="T3" fmla="*/ 53 h 53"/>
                <a:gd name="T4" fmla="*/ 2 w 292"/>
                <a:gd name="T5" fmla="*/ 48 h 53"/>
                <a:gd name="T6" fmla="*/ 19 w 292"/>
                <a:gd name="T7" fmla="*/ 28 h 53"/>
                <a:gd name="T8" fmla="*/ 19 w 292"/>
                <a:gd name="T9" fmla="*/ 25 h 53"/>
                <a:gd name="T10" fmla="*/ 2 w 292"/>
                <a:gd name="T11" fmla="*/ 5 h 53"/>
                <a:gd name="T12" fmla="*/ 4 w 292"/>
                <a:gd name="T13" fmla="*/ 0 h 53"/>
                <a:gd name="T14" fmla="*/ 267 w 292"/>
                <a:gd name="T15" fmla="*/ 0 h 53"/>
                <a:gd name="T16" fmla="*/ 269 w 292"/>
                <a:gd name="T17" fmla="*/ 1 h 53"/>
                <a:gd name="T18" fmla="*/ 291 w 292"/>
                <a:gd name="T19" fmla="*/ 25 h 53"/>
                <a:gd name="T20" fmla="*/ 291 w 292"/>
                <a:gd name="T21" fmla="*/ 28 h 53"/>
                <a:gd name="T22" fmla="*/ 270 w 292"/>
                <a:gd name="T23" fmla="*/ 52 h 53"/>
                <a:gd name="T24" fmla="*/ 268 w 292"/>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53">
                  <a:moveTo>
                    <a:pt x="268" y="53"/>
                  </a:moveTo>
                  <a:cubicBezTo>
                    <a:pt x="4" y="53"/>
                    <a:pt x="4" y="53"/>
                    <a:pt x="4" y="53"/>
                  </a:cubicBezTo>
                  <a:cubicBezTo>
                    <a:pt x="1" y="53"/>
                    <a:pt x="0" y="50"/>
                    <a:pt x="2" y="48"/>
                  </a:cubicBezTo>
                  <a:cubicBezTo>
                    <a:pt x="19" y="28"/>
                    <a:pt x="19" y="28"/>
                    <a:pt x="19" y="28"/>
                  </a:cubicBezTo>
                  <a:cubicBezTo>
                    <a:pt x="20" y="27"/>
                    <a:pt x="20" y="26"/>
                    <a:pt x="19" y="25"/>
                  </a:cubicBezTo>
                  <a:cubicBezTo>
                    <a:pt x="2" y="5"/>
                    <a:pt x="2" y="5"/>
                    <a:pt x="2" y="5"/>
                  </a:cubicBezTo>
                  <a:cubicBezTo>
                    <a:pt x="0" y="3"/>
                    <a:pt x="1" y="0"/>
                    <a:pt x="4" y="0"/>
                  </a:cubicBezTo>
                  <a:cubicBezTo>
                    <a:pt x="267" y="0"/>
                    <a:pt x="267" y="0"/>
                    <a:pt x="267" y="0"/>
                  </a:cubicBezTo>
                  <a:cubicBezTo>
                    <a:pt x="268" y="0"/>
                    <a:pt x="269" y="1"/>
                    <a:pt x="269" y="1"/>
                  </a:cubicBezTo>
                  <a:cubicBezTo>
                    <a:pt x="291" y="25"/>
                    <a:pt x="291" y="25"/>
                    <a:pt x="291" y="25"/>
                  </a:cubicBezTo>
                  <a:cubicBezTo>
                    <a:pt x="292" y="26"/>
                    <a:pt x="292" y="27"/>
                    <a:pt x="291" y="28"/>
                  </a:cubicBezTo>
                  <a:cubicBezTo>
                    <a:pt x="270" y="52"/>
                    <a:pt x="270" y="52"/>
                    <a:pt x="270" y="52"/>
                  </a:cubicBezTo>
                  <a:cubicBezTo>
                    <a:pt x="269" y="52"/>
                    <a:pt x="269" y="53"/>
                    <a:pt x="268" y="53"/>
                  </a:cubicBezTo>
                </a:path>
              </a:pathLst>
            </a:custGeom>
            <a:solidFill>
              <a:srgbClr val="006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2">
              <a:extLst>
                <a:ext uri="{FF2B5EF4-FFF2-40B4-BE49-F238E27FC236}">
                  <a16:creationId xmlns:a16="http://schemas.microsoft.com/office/drawing/2014/main" id="{8BFFCFE4-62CC-46D3-AE81-4A98540DB867}"/>
                </a:ext>
              </a:extLst>
            </p:cNvPr>
            <p:cNvSpPr>
              <a:spLocks/>
            </p:cNvSpPr>
            <p:nvPr/>
          </p:nvSpPr>
          <p:spPr bwMode="auto">
            <a:xfrm>
              <a:off x="2830" y="1872"/>
              <a:ext cx="698" cy="126"/>
            </a:xfrm>
            <a:custGeom>
              <a:avLst/>
              <a:gdLst>
                <a:gd name="T0" fmla="*/ 270 w 294"/>
                <a:gd name="T1" fmla="*/ 53 h 53"/>
                <a:gd name="T2" fmla="*/ 2 w 294"/>
                <a:gd name="T3" fmla="*/ 53 h 53"/>
                <a:gd name="T4" fmla="*/ 1 w 294"/>
                <a:gd name="T5" fmla="*/ 51 h 53"/>
                <a:gd name="T6" fmla="*/ 21 w 294"/>
                <a:gd name="T7" fmla="*/ 27 h 53"/>
                <a:gd name="T8" fmla="*/ 21 w 294"/>
                <a:gd name="T9" fmla="*/ 25 h 53"/>
                <a:gd name="T10" fmla="*/ 1 w 294"/>
                <a:gd name="T11" fmla="*/ 2 h 53"/>
                <a:gd name="T12" fmla="*/ 2 w 294"/>
                <a:gd name="T13" fmla="*/ 0 h 53"/>
                <a:gd name="T14" fmla="*/ 269 w 294"/>
                <a:gd name="T15" fmla="*/ 0 h 53"/>
                <a:gd name="T16" fmla="*/ 270 w 294"/>
                <a:gd name="T17" fmla="*/ 1 h 53"/>
                <a:gd name="T18" fmla="*/ 293 w 294"/>
                <a:gd name="T19" fmla="*/ 26 h 53"/>
                <a:gd name="T20" fmla="*/ 293 w 294"/>
                <a:gd name="T21" fmla="*/ 27 h 53"/>
                <a:gd name="T22" fmla="*/ 271 w 294"/>
                <a:gd name="T23" fmla="*/ 52 h 53"/>
                <a:gd name="T24" fmla="*/ 270 w 29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270" y="53"/>
                  </a:moveTo>
                  <a:cubicBezTo>
                    <a:pt x="2" y="53"/>
                    <a:pt x="2" y="53"/>
                    <a:pt x="2" y="53"/>
                  </a:cubicBezTo>
                  <a:cubicBezTo>
                    <a:pt x="1" y="53"/>
                    <a:pt x="0" y="51"/>
                    <a:pt x="1" y="51"/>
                  </a:cubicBezTo>
                  <a:cubicBezTo>
                    <a:pt x="21" y="27"/>
                    <a:pt x="21" y="27"/>
                    <a:pt x="21" y="27"/>
                  </a:cubicBezTo>
                  <a:cubicBezTo>
                    <a:pt x="21" y="27"/>
                    <a:pt x="21" y="26"/>
                    <a:pt x="21" y="25"/>
                  </a:cubicBezTo>
                  <a:cubicBezTo>
                    <a:pt x="1" y="2"/>
                    <a:pt x="1" y="2"/>
                    <a:pt x="1" y="2"/>
                  </a:cubicBezTo>
                  <a:cubicBezTo>
                    <a:pt x="0" y="2"/>
                    <a:pt x="1" y="0"/>
                    <a:pt x="2" y="0"/>
                  </a:cubicBezTo>
                  <a:cubicBezTo>
                    <a:pt x="269" y="0"/>
                    <a:pt x="269" y="0"/>
                    <a:pt x="269" y="0"/>
                  </a:cubicBezTo>
                  <a:cubicBezTo>
                    <a:pt x="270" y="1"/>
                    <a:pt x="270" y="1"/>
                    <a:pt x="270" y="1"/>
                  </a:cubicBezTo>
                  <a:cubicBezTo>
                    <a:pt x="293" y="26"/>
                    <a:pt x="293" y="26"/>
                    <a:pt x="293" y="26"/>
                  </a:cubicBezTo>
                  <a:cubicBezTo>
                    <a:pt x="294" y="26"/>
                    <a:pt x="294" y="27"/>
                    <a:pt x="293" y="27"/>
                  </a:cubicBezTo>
                  <a:cubicBezTo>
                    <a:pt x="271" y="52"/>
                    <a:pt x="271" y="52"/>
                    <a:pt x="271" y="52"/>
                  </a:cubicBezTo>
                  <a:cubicBezTo>
                    <a:pt x="270" y="53"/>
                    <a:pt x="270" y="53"/>
                    <a:pt x="270" y="53"/>
                  </a:cubicBezTo>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3">
              <a:extLst>
                <a:ext uri="{FF2B5EF4-FFF2-40B4-BE49-F238E27FC236}">
                  <a16:creationId xmlns:a16="http://schemas.microsoft.com/office/drawing/2014/main" id="{897108B5-41B8-4E6A-8FDA-33A4F5811BA1}"/>
                </a:ext>
              </a:extLst>
            </p:cNvPr>
            <p:cNvSpPr>
              <a:spLocks/>
            </p:cNvSpPr>
            <p:nvPr/>
          </p:nvSpPr>
          <p:spPr bwMode="auto">
            <a:xfrm>
              <a:off x="3725" y="1872"/>
              <a:ext cx="697" cy="126"/>
            </a:xfrm>
            <a:custGeom>
              <a:avLst/>
              <a:gdLst>
                <a:gd name="T0" fmla="*/ 270 w 294"/>
                <a:gd name="T1" fmla="*/ 53 h 53"/>
                <a:gd name="T2" fmla="*/ 1 w 294"/>
                <a:gd name="T3" fmla="*/ 53 h 53"/>
                <a:gd name="T4" fmla="*/ 0 w 294"/>
                <a:gd name="T5" fmla="*/ 51 h 53"/>
                <a:gd name="T6" fmla="*/ 21 w 294"/>
                <a:gd name="T7" fmla="*/ 27 h 53"/>
                <a:gd name="T8" fmla="*/ 21 w 294"/>
                <a:gd name="T9" fmla="*/ 26 h 53"/>
                <a:gd name="T10" fmla="*/ 0 w 294"/>
                <a:gd name="T11" fmla="*/ 2 h 53"/>
                <a:gd name="T12" fmla="*/ 1 w 294"/>
                <a:gd name="T13" fmla="*/ 0 h 53"/>
                <a:gd name="T14" fmla="*/ 269 w 294"/>
                <a:gd name="T15" fmla="*/ 0 h 53"/>
                <a:gd name="T16" fmla="*/ 270 w 294"/>
                <a:gd name="T17" fmla="*/ 1 h 53"/>
                <a:gd name="T18" fmla="*/ 293 w 294"/>
                <a:gd name="T19" fmla="*/ 26 h 53"/>
                <a:gd name="T20" fmla="*/ 293 w 294"/>
                <a:gd name="T21" fmla="*/ 27 h 53"/>
                <a:gd name="T22" fmla="*/ 271 w 294"/>
                <a:gd name="T23" fmla="*/ 52 h 53"/>
                <a:gd name="T24" fmla="*/ 270 w 29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270" y="53"/>
                  </a:moveTo>
                  <a:cubicBezTo>
                    <a:pt x="1" y="53"/>
                    <a:pt x="1" y="53"/>
                    <a:pt x="1" y="53"/>
                  </a:cubicBezTo>
                  <a:cubicBezTo>
                    <a:pt x="0" y="53"/>
                    <a:pt x="0" y="52"/>
                    <a:pt x="0" y="51"/>
                  </a:cubicBezTo>
                  <a:cubicBezTo>
                    <a:pt x="21" y="27"/>
                    <a:pt x="21" y="27"/>
                    <a:pt x="21" y="27"/>
                  </a:cubicBezTo>
                  <a:cubicBezTo>
                    <a:pt x="21" y="27"/>
                    <a:pt x="21" y="26"/>
                    <a:pt x="21" y="26"/>
                  </a:cubicBezTo>
                  <a:cubicBezTo>
                    <a:pt x="0" y="2"/>
                    <a:pt x="0" y="2"/>
                    <a:pt x="0" y="2"/>
                  </a:cubicBezTo>
                  <a:cubicBezTo>
                    <a:pt x="0" y="1"/>
                    <a:pt x="0" y="0"/>
                    <a:pt x="1" y="0"/>
                  </a:cubicBezTo>
                  <a:cubicBezTo>
                    <a:pt x="269" y="0"/>
                    <a:pt x="269" y="0"/>
                    <a:pt x="269" y="0"/>
                  </a:cubicBezTo>
                  <a:cubicBezTo>
                    <a:pt x="270" y="1"/>
                    <a:pt x="270" y="1"/>
                    <a:pt x="270" y="1"/>
                  </a:cubicBezTo>
                  <a:cubicBezTo>
                    <a:pt x="293" y="26"/>
                    <a:pt x="293" y="26"/>
                    <a:pt x="293" y="26"/>
                  </a:cubicBezTo>
                  <a:cubicBezTo>
                    <a:pt x="294" y="26"/>
                    <a:pt x="294" y="27"/>
                    <a:pt x="293" y="27"/>
                  </a:cubicBezTo>
                  <a:cubicBezTo>
                    <a:pt x="271" y="52"/>
                    <a:pt x="271" y="52"/>
                    <a:pt x="271" y="52"/>
                  </a:cubicBezTo>
                  <a:cubicBezTo>
                    <a:pt x="270" y="53"/>
                    <a:pt x="270" y="53"/>
                    <a:pt x="270" y="53"/>
                  </a:cubicBezTo>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
              <a:extLst>
                <a:ext uri="{FF2B5EF4-FFF2-40B4-BE49-F238E27FC236}">
                  <a16:creationId xmlns:a16="http://schemas.microsoft.com/office/drawing/2014/main" id="{E0F13015-6425-4C9E-88F9-59E58407D115}"/>
                </a:ext>
              </a:extLst>
            </p:cNvPr>
            <p:cNvSpPr>
              <a:spLocks/>
            </p:cNvSpPr>
            <p:nvPr/>
          </p:nvSpPr>
          <p:spPr bwMode="auto">
            <a:xfrm>
              <a:off x="4624" y="1872"/>
              <a:ext cx="698" cy="126"/>
            </a:xfrm>
            <a:custGeom>
              <a:avLst/>
              <a:gdLst>
                <a:gd name="T0" fmla="*/ 270 w 294"/>
                <a:gd name="T1" fmla="*/ 53 h 53"/>
                <a:gd name="T2" fmla="*/ 2 w 294"/>
                <a:gd name="T3" fmla="*/ 53 h 53"/>
                <a:gd name="T4" fmla="*/ 1 w 294"/>
                <a:gd name="T5" fmla="*/ 51 h 53"/>
                <a:gd name="T6" fmla="*/ 22 w 294"/>
                <a:gd name="T7" fmla="*/ 27 h 53"/>
                <a:gd name="T8" fmla="*/ 22 w 294"/>
                <a:gd name="T9" fmla="*/ 26 h 53"/>
                <a:gd name="T10" fmla="*/ 1 w 294"/>
                <a:gd name="T11" fmla="*/ 2 h 53"/>
                <a:gd name="T12" fmla="*/ 2 w 294"/>
                <a:gd name="T13" fmla="*/ 0 h 53"/>
                <a:gd name="T14" fmla="*/ 270 w 294"/>
                <a:gd name="T15" fmla="*/ 0 h 53"/>
                <a:gd name="T16" fmla="*/ 271 w 294"/>
                <a:gd name="T17" fmla="*/ 1 h 53"/>
                <a:gd name="T18" fmla="*/ 294 w 294"/>
                <a:gd name="T19" fmla="*/ 26 h 53"/>
                <a:gd name="T20" fmla="*/ 294 w 294"/>
                <a:gd name="T21" fmla="*/ 27 h 53"/>
                <a:gd name="T22" fmla="*/ 271 w 294"/>
                <a:gd name="T23" fmla="*/ 52 h 53"/>
                <a:gd name="T24" fmla="*/ 270 w 29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270" y="53"/>
                  </a:moveTo>
                  <a:cubicBezTo>
                    <a:pt x="2" y="53"/>
                    <a:pt x="2" y="53"/>
                    <a:pt x="2" y="53"/>
                  </a:cubicBezTo>
                  <a:cubicBezTo>
                    <a:pt x="1" y="53"/>
                    <a:pt x="0" y="51"/>
                    <a:pt x="1" y="51"/>
                  </a:cubicBezTo>
                  <a:cubicBezTo>
                    <a:pt x="22" y="27"/>
                    <a:pt x="22" y="27"/>
                    <a:pt x="22" y="27"/>
                  </a:cubicBezTo>
                  <a:cubicBezTo>
                    <a:pt x="22" y="27"/>
                    <a:pt x="22" y="26"/>
                    <a:pt x="22" y="26"/>
                  </a:cubicBezTo>
                  <a:cubicBezTo>
                    <a:pt x="1" y="2"/>
                    <a:pt x="1" y="2"/>
                    <a:pt x="1" y="2"/>
                  </a:cubicBezTo>
                  <a:cubicBezTo>
                    <a:pt x="0" y="1"/>
                    <a:pt x="1" y="0"/>
                    <a:pt x="2" y="0"/>
                  </a:cubicBezTo>
                  <a:cubicBezTo>
                    <a:pt x="270" y="0"/>
                    <a:pt x="270" y="0"/>
                    <a:pt x="270" y="0"/>
                  </a:cubicBezTo>
                  <a:cubicBezTo>
                    <a:pt x="271" y="1"/>
                    <a:pt x="271" y="1"/>
                    <a:pt x="271" y="1"/>
                  </a:cubicBezTo>
                  <a:cubicBezTo>
                    <a:pt x="294" y="26"/>
                    <a:pt x="294" y="26"/>
                    <a:pt x="294" y="26"/>
                  </a:cubicBezTo>
                  <a:cubicBezTo>
                    <a:pt x="294" y="26"/>
                    <a:pt x="294" y="27"/>
                    <a:pt x="294" y="27"/>
                  </a:cubicBezTo>
                  <a:cubicBezTo>
                    <a:pt x="271" y="52"/>
                    <a:pt x="271" y="52"/>
                    <a:pt x="271" y="52"/>
                  </a:cubicBezTo>
                  <a:cubicBezTo>
                    <a:pt x="270" y="53"/>
                    <a:pt x="270" y="53"/>
                    <a:pt x="270" y="53"/>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5">
              <a:extLst>
                <a:ext uri="{FF2B5EF4-FFF2-40B4-BE49-F238E27FC236}">
                  <a16:creationId xmlns:a16="http://schemas.microsoft.com/office/drawing/2014/main" id="{B783364C-830D-42E3-9B4B-8CE0BC7F1A21}"/>
                </a:ext>
              </a:extLst>
            </p:cNvPr>
            <p:cNvSpPr>
              <a:spLocks/>
            </p:cNvSpPr>
            <p:nvPr/>
          </p:nvSpPr>
          <p:spPr bwMode="auto">
            <a:xfrm>
              <a:off x="5514" y="1872"/>
              <a:ext cx="698" cy="126"/>
            </a:xfrm>
            <a:custGeom>
              <a:avLst/>
              <a:gdLst>
                <a:gd name="T0" fmla="*/ 270 w 294"/>
                <a:gd name="T1" fmla="*/ 53 h 53"/>
                <a:gd name="T2" fmla="*/ 2 w 294"/>
                <a:gd name="T3" fmla="*/ 53 h 53"/>
                <a:gd name="T4" fmla="*/ 1 w 294"/>
                <a:gd name="T5" fmla="*/ 51 h 53"/>
                <a:gd name="T6" fmla="*/ 21 w 294"/>
                <a:gd name="T7" fmla="*/ 27 h 53"/>
                <a:gd name="T8" fmla="*/ 21 w 294"/>
                <a:gd name="T9" fmla="*/ 26 h 53"/>
                <a:gd name="T10" fmla="*/ 1 w 294"/>
                <a:gd name="T11" fmla="*/ 2 h 53"/>
                <a:gd name="T12" fmla="*/ 2 w 294"/>
                <a:gd name="T13" fmla="*/ 0 h 53"/>
                <a:gd name="T14" fmla="*/ 270 w 294"/>
                <a:gd name="T15" fmla="*/ 0 h 53"/>
                <a:gd name="T16" fmla="*/ 271 w 294"/>
                <a:gd name="T17" fmla="*/ 1 h 53"/>
                <a:gd name="T18" fmla="*/ 294 w 294"/>
                <a:gd name="T19" fmla="*/ 26 h 53"/>
                <a:gd name="T20" fmla="*/ 294 w 294"/>
                <a:gd name="T21" fmla="*/ 27 h 53"/>
                <a:gd name="T22" fmla="*/ 271 w 294"/>
                <a:gd name="T23" fmla="*/ 52 h 53"/>
                <a:gd name="T24" fmla="*/ 270 w 29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53">
                  <a:moveTo>
                    <a:pt x="270" y="53"/>
                  </a:moveTo>
                  <a:cubicBezTo>
                    <a:pt x="2" y="53"/>
                    <a:pt x="2" y="53"/>
                    <a:pt x="2" y="53"/>
                  </a:cubicBezTo>
                  <a:cubicBezTo>
                    <a:pt x="1" y="53"/>
                    <a:pt x="0" y="52"/>
                    <a:pt x="1" y="51"/>
                  </a:cubicBezTo>
                  <a:cubicBezTo>
                    <a:pt x="21" y="27"/>
                    <a:pt x="21" y="27"/>
                    <a:pt x="21" y="27"/>
                  </a:cubicBezTo>
                  <a:cubicBezTo>
                    <a:pt x="22" y="27"/>
                    <a:pt x="22" y="26"/>
                    <a:pt x="21" y="26"/>
                  </a:cubicBezTo>
                  <a:cubicBezTo>
                    <a:pt x="1" y="2"/>
                    <a:pt x="1" y="2"/>
                    <a:pt x="1" y="2"/>
                  </a:cubicBezTo>
                  <a:cubicBezTo>
                    <a:pt x="0" y="1"/>
                    <a:pt x="1" y="0"/>
                    <a:pt x="2" y="0"/>
                  </a:cubicBezTo>
                  <a:cubicBezTo>
                    <a:pt x="270" y="0"/>
                    <a:pt x="270" y="0"/>
                    <a:pt x="270" y="0"/>
                  </a:cubicBezTo>
                  <a:cubicBezTo>
                    <a:pt x="271" y="1"/>
                    <a:pt x="271" y="1"/>
                    <a:pt x="271" y="1"/>
                  </a:cubicBezTo>
                  <a:cubicBezTo>
                    <a:pt x="294" y="26"/>
                    <a:pt x="294" y="26"/>
                    <a:pt x="294" y="26"/>
                  </a:cubicBezTo>
                  <a:cubicBezTo>
                    <a:pt x="294" y="26"/>
                    <a:pt x="294" y="27"/>
                    <a:pt x="294" y="27"/>
                  </a:cubicBezTo>
                  <a:cubicBezTo>
                    <a:pt x="271" y="52"/>
                    <a:pt x="271" y="52"/>
                    <a:pt x="271" y="52"/>
                  </a:cubicBezTo>
                  <a:cubicBezTo>
                    <a:pt x="270" y="53"/>
                    <a:pt x="270" y="53"/>
                    <a:pt x="270" y="53"/>
                  </a:cubicBezTo>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6">
              <a:extLst>
                <a:ext uri="{FF2B5EF4-FFF2-40B4-BE49-F238E27FC236}">
                  <a16:creationId xmlns:a16="http://schemas.microsoft.com/office/drawing/2014/main" id="{A7148804-FB4A-4291-BD54-838560ADE25F}"/>
                </a:ext>
              </a:extLst>
            </p:cNvPr>
            <p:cNvSpPr>
              <a:spLocks/>
            </p:cNvSpPr>
            <p:nvPr/>
          </p:nvSpPr>
          <p:spPr bwMode="auto">
            <a:xfrm>
              <a:off x="6420" y="1872"/>
              <a:ext cx="693" cy="126"/>
            </a:xfrm>
            <a:custGeom>
              <a:avLst/>
              <a:gdLst>
                <a:gd name="T0" fmla="*/ 268 w 292"/>
                <a:gd name="T1" fmla="*/ 53 h 53"/>
                <a:gd name="T2" fmla="*/ 3 w 292"/>
                <a:gd name="T3" fmla="*/ 53 h 53"/>
                <a:gd name="T4" fmla="*/ 1 w 292"/>
                <a:gd name="T5" fmla="*/ 48 h 53"/>
                <a:gd name="T6" fmla="*/ 19 w 292"/>
                <a:gd name="T7" fmla="*/ 28 h 53"/>
                <a:gd name="T8" fmla="*/ 19 w 292"/>
                <a:gd name="T9" fmla="*/ 25 h 53"/>
                <a:gd name="T10" fmla="*/ 2 w 292"/>
                <a:gd name="T11" fmla="*/ 4 h 53"/>
                <a:gd name="T12" fmla="*/ 3 w 292"/>
                <a:gd name="T13" fmla="*/ 0 h 53"/>
                <a:gd name="T14" fmla="*/ 268 w 292"/>
                <a:gd name="T15" fmla="*/ 0 h 53"/>
                <a:gd name="T16" fmla="*/ 270 w 292"/>
                <a:gd name="T17" fmla="*/ 1 h 53"/>
                <a:gd name="T18" fmla="*/ 291 w 292"/>
                <a:gd name="T19" fmla="*/ 25 h 53"/>
                <a:gd name="T20" fmla="*/ 291 w 292"/>
                <a:gd name="T21" fmla="*/ 28 h 53"/>
                <a:gd name="T22" fmla="*/ 270 w 292"/>
                <a:gd name="T23" fmla="*/ 52 h 53"/>
                <a:gd name="T24" fmla="*/ 268 w 292"/>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53">
                  <a:moveTo>
                    <a:pt x="268" y="53"/>
                  </a:moveTo>
                  <a:cubicBezTo>
                    <a:pt x="3" y="53"/>
                    <a:pt x="3" y="53"/>
                    <a:pt x="3" y="53"/>
                  </a:cubicBezTo>
                  <a:cubicBezTo>
                    <a:pt x="1" y="53"/>
                    <a:pt x="0" y="50"/>
                    <a:pt x="1" y="48"/>
                  </a:cubicBezTo>
                  <a:cubicBezTo>
                    <a:pt x="19" y="28"/>
                    <a:pt x="19" y="28"/>
                    <a:pt x="19" y="28"/>
                  </a:cubicBezTo>
                  <a:cubicBezTo>
                    <a:pt x="20" y="27"/>
                    <a:pt x="20" y="26"/>
                    <a:pt x="19" y="25"/>
                  </a:cubicBezTo>
                  <a:cubicBezTo>
                    <a:pt x="2" y="4"/>
                    <a:pt x="2" y="4"/>
                    <a:pt x="2" y="4"/>
                  </a:cubicBezTo>
                  <a:cubicBezTo>
                    <a:pt x="0" y="3"/>
                    <a:pt x="1" y="0"/>
                    <a:pt x="3" y="0"/>
                  </a:cubicBezTo>
                  <a:cubicBezTo>
                    <a:pt x="268" y="0"/>
                    <a:pt x="268" y="0"/>
                    <a:pt x="268" y="0"/>
                  </a:cubicBezTo>
                  <a:cubicBezTo>
                    <a:pt x="268" y="0"/>
                    <a:pt x="269" y="1"/>
                    <a:pt x="270" y="1"/>
                  </a:cubicBezTo>
                  <a:cubicBezTo>
                    <a:pt x="291" y="25"/>
                    <a:pt x="291" y="25"/>
                    <a:pt x="291" y="25"/>
                  </a:cubicBezTo>
                  <a:cubicBezTo>
                    <a:pt x="292" y="26"/>
                    <a:pt x="292" y="27"/>
                    <a:pt x="291" y="28"/>
                  </a:cubicBezTo>
                  <a:cubicBezTo>
                    <a:pt x="270" y="52"/>
                    <a:pt x="270" y="52"/>
                    <a:pt x="270" y="52"/>
                  </a:cubicBezTo>
                  <a:cubicBezTo>
                    <a:pt x="270" y="52"/>
                    <a:pt x="269" y="53"/>
                    <a:pt x="268" y="53"/>
                  </a:cubicBezTo>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
              <a:extLst>
                <a:ext uri="{FF2B5EF4-FFF2-40B4-BE49-F238E27FC236}">
                  <a16:creationId xmlns:a16="http://schemas.microsoft.com/office/drawing/2014/main" id="{32E2A275-43B3-49A5-BA9E-6B308BD9F65B}"/>
                </a:ext>
              </a:extLst>
            </p:cNvPr>
            <p:cNvSpPr>
              <a:spLocks/>
            </p:cNvSpPr>
            <p:nvPr/>
          </p:nvSpPr>
          <p:spPr bwMode="auto">
            <a:xfrm>
              <a:off x="569" y="1872"/>
              <a:ext cx="268" cy="126"/>
            </a:xfrm>
            <a:custGeom>
              <a:avLst/>
              <a:gdLst>
                <a:gd name="T0" fmla="*/ 88 w 113"/>
                <a:gd name="T1" fmla="*/ 0 h 53"/>
                <a:gd name="T2" fmla="*/ 2 w 113"/>
                <a:gd name="T3" fmla="*/ 0 h 53"/>
                <a:gd name="T4" fmla="*/ 0 w 113"/>
                <a:gd name="T5" fmla="*/ 2 h 53"/>
                <a:gd name="T6" fmla="*/ 0 w 113"/>
                <a:gd name="T7" fmla="*/ 4 h 53"/>
                <a:gd name="T8" fmla="*/ 19 w 113"/>
                <a:gd name="T9" fmla="*/ 25 h 53"/>
                <a:gd name="T10" fmla="*/ 19 w 113"/>
                <a:gd name="T11" fmla="*/ 26 h 53"/>
                <a:gd name="T12" fmla="*/ 19 w 113"/>
                <a:gd name="T13" fmla="*/ 28 h 53"/>
                <a:gd name="T14" fmla="*/ 0 w 113"/>
                <a:gd name="T15" fmla="*/ 49 h 53"/>
                <a:gd name="T16" fmla="*/ 0 w 113"/>
                <a:gd name="T17" fmla="*/ 50 h 53"/>
                <a:gd name="T18" fmla="*/ 2 w 113"/>
                <a:gd name="T19" fmla="*/ 53 h 53"/>
                <a:gd name="T20" fmla="*/ 89 w 113"/>
                <a:gd name="T21" fmla="*/ 53 h 53"/>
                <a:gd name="T22" fmla="*/ 91 w 113"/>
                <a:gd name="T23" fmla="*/ 52 h 53"/>
                <a:gd name="T24" fmla="*/ 112 w 113"/>
                <a:gd name="T25" fmla="*/ 28 h 53"/>
                <a:gd name="T26" fmla="*/ 113 w 113"/>
                <a:gd name="T27" fmla="*/ 26 h 53"/>
                <a:gd name="T28" fmla="*/ 112 w 113"/>
                <a:gd name="T29" fmla="*/ 25 h 53"/>
                <a:gd name="T30" fmla="*/ 90 w 113"/>
                <a:gd name="T31" fmla="*/ 1 h 53"/>
                <a:gd name="T32" fmla="*/ 88 w 113"/>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53">
                  <a:moveTo>
                    <a:pt x="88" y="0"/>
                  </a:moveTo>
                  <a:cubicBezTo>
                    <a:pt x="2" y="0"/>
                    <a:pt x="2" y="0"/>
                    <a:pt x="2" y="0"/>
                  </a:cubicBezTo>
                  <a:cubicBezTo>
                    <a:pt x="1" y="0"/>
                    <a:pt x="0" y="1"/>
                    <a:pt x="0" y="2"/>
                  </a:cubicBezTo>
                  <a:cubicBezTo>
                    <a:pt x="0" y="3"/>
                    <a:pt x="0" y="3"/>
                    <a:pt x="0" y="4"/>
                  </a:cubicBezTo>
                  <a:cubicBezTo>
                    <a:pt x="19" y="25"/>
                    <a:pt x="19" y="25"/>
                    <a:pt x="19" y="25"/>
                  </a:cubicBezTo>
                  <a:cubicBezTo>
                    <a:pt x="19" y="25"/>
                    <a:pt x="19" y="26"/>
                    <a:pt x="19" y="26"/>
                  </a:cubicBezTo>
                  <a:cubicBezTo>
                    <a:pt x="19" y="27"/>
                    <a:pt x="19" y="27"/>
                    <a:pt x="19" y="28"/>
                  </a:cubicBezTo>
                  <a:cubicBezTo>
                    <a:pt x="0" y="49"/>
                    <a:pt x="0" y="49"/>
                    <a:pt x="0" y="49"/>
                  </a:cubicBezTo>
                  <a:cubicBezTo>
                    <a:pt x="0" y="49"/>
                    <a:pt x="0" y="50"/>
                    <a:pt x="0" y="50"/>
                  </a:cubicBezTo>
                  <a:cubicBezTo>
                    <a:pt x="0" y="52"/>
                    <a:pt x="0" y="53"/>
                    <a:pt x="2" y="53"/>
                  </a:cubicBezTo>
                  <a:cubicBezTo>
                    <a:pt x="89" y="53"/>
                    <a:pt x="89" y="53"/>
                    <a:pt x="89" y="53"/>
                  </a:cubicBezTo>
                  <a:cubicBezTo>
                    <a:pt x="90" y="53"/>
                    <a:pt x="90" y="52"/>
                    <a:pt x="91" y="52"/>
                  </a:cubicBezTo>
                  <a:cubicBezTo>
                    <a:pt x="112" y="28"/>
                    <a:pt x="112" y="28"/>
                    <a:pt x="112" y="28"/>
                  </a:cubicBezTo>
                  <a:cubicBezTo>
                    <a:pt x="112" y="27"/>
                    <a:pt x="113" y="27"/>
                    <a:pt x="113" y="26"/>
                  </a:cubicBezTo>
                  <a:cubicBezTo>
                    <a:pt x="113" y="26"/>
                    <a:pt x="112" y="25"/>
                    <a:pt x="112" y="25"/>
                  </a:cubicBezTo>
                  <a:cubicBezTo>
                    <a:pt x="90" y="1"/>
                    <a:pt x="90" y="1"/>
                    <a:pt x="90" y="1"/>
                  </a:cubicBezTo>
                  <a:cubicBezTo>
                    <a:pt x="90" y="1"/>
                    <a:pt x="89" y="0"/>
                    <a:pt x="88" y="0"/>
                  </a:cubicBezTo>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25">
              <a:extLst>
                <a:ext uri="{FF2B5EF4-FFF2-40B4-BE49-F238E27FC236}">
                  <a16:creationId xmlns:a16="http://schemas.microsoft.com/office/drawing/2014/main" id="{C8C07179-570E-40DB-9D68-A38131D14189}"/>
                </a:ext>
              </a:extLst>
            </p:cNvPr>
            <p:cNvSpPr>
              <a:spLocks noChangeArrowheads="1"/>
            </p:cNvSpPr>
            <p:nvPr/>
          </p:nvSpPr>
          <p:spPr bwMode="auto">
            <a:xfrm>
              <a:off x="939" y="1465"/>
              <a:ext cx="5" cy="402"/>
            </a:xfrm>
            <a:prstGeom prst="rect">
              <a:avLst/>
            </a:prstGeom>
            <a:solidFill>
              <a:srgbClr val="CB386B"/>
            </a:solidFill>
            <a:ln w="9525">
              <a:solidFill>
                <a:srgbClr val="01A89E"/>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26">
              <a:extLst>
                <a:ext uri="{FF2B5EF4-FFF2-40B4-BE49-F238E27FC236}">
                  <a16:creationId xmlns:a16="http://schemas.microsoft.com/office/drawing/2014/main" id="{8B41B3DE-173E-466F-808C-917997CE98FD}"/>
                </a:ext>
              </a:extLst>
            </p:cNvPr>
            <p:cNvSpPr>
              <a:spLocks noChangeArrowheads="1"/>
            </p:cNvSpPr>
            <p:nvPr/>
          </p:nvSpPr>
          <p:spPr bwMode="auto">
            <a:xfrm>
              <a:off x="939" y="1465"/>
              <a:ext cx="5" cy="402"/>
            </a:xfrm>
            <a:prstGeom prst="rect">
              <a:avLst/>
            </a:prstGeom>
            <a:solidFill>
              <a:srgbClr val="01A8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27">
              <a:extLst>
                <a:ext uri="{FF2B5EF4-FFF2-40B4-BE49-F238E27FC236}">
                  <a16:creationId xmlns:a16="http://schemas.microsoft.com/office/drawing/2014/main" id="{F3C31731-3DA9-43DF-A724-52917B861B01}"/>
                </a:ext>
              </a:extLst>
            </p:cNvPr>
            <p:cNvSpPr>
              <a:spLocks noChangeArrowheads="1"/>
            </p:cNvSpPr>
            <p:nvPr/>
          </p:nvSpPr>
          <p:spPr bwMode="auto">
            <a:xfrm>
              <a:off x="889" y="1884"/>
              <a:ext cx="105" cy="104"/>
            </a:xfrm>
            <a:prstGeom prst="ellipse">
              <a:avLst/>
            </a:pr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9">
              <a:extLst>
                <a:ext uri="{FF2B5EF4-FFF2-40B4-BE49-F238E27FC236}">
                  <a16:creationId xmlns:a16="http://schemas.microsoft.com/office/drawing/2014/main" id="{B58BAE06-7634-4094-BAD9-83822CDDAFA6}"/>
                </a:ext>
              </a:extLst>
            </p:cNvPr>
            <p:cNvSpPr>
              <a:spLocks noEditPoints="1"/>
            </p:cNvSpPr>
            <p:nvPr/>
          </p:nvSpPr>
          <p:spPr bwMode="auto">
            <a:xfrm>
              <a:off x="870" y="1865"/>
              <a:ext cx="143" cy="142"/>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2 h 60"/>
                <a:gd name="T12" fmla="*/ 2 w 60"/>
                <a:gd name="T13" fmla="*/ 30 h 60"/>
                <a:gd name="T14" fmla="*/ 30 w 60"/>
                <a:gd name="T15" fmla="*/ 58 h 60"/>
                <a:gd name="T16" fmla="*/ 58 w 60"/>
                <a:gd name="T17" fmla="*/ 30 h 60"/>
                <a:gd name="T18" fmla="*/ 30 w 60"/>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moveTo>
                    <a:pt x="30" y="2"/>
                  </a:moveTo>
                  <a:cubicBezTo>
                    <a:pt x="15" y="2"/>
                    <a:pt x="2" y="15"/>
                    <a:pt x="2" y="30"/>
                  </a:cubicBezTo>
                  <a:cubicBezTo>
                    <a:pt x="2" y="45"/>
                    <a:pt x="15" y="58"/>
                    <a:pt x="30" y="58"/>
                  </a:cubicBezTo>
                  <a:cubicBezTo>
                    <a:pt x="45" y="58"/>
                    <a:pt x="58" y="45"/>
                    <a:pt x="58" y="30"/>
                  </a:cubicBezTo>
                  <a:cubicBezTo>
                    <a:pt x="58" y="15"/>
                    <a:pt x="45" y="2"/>
                    <a:pt x="30" y="2"/>
                  </a:cubicBezTo>
                </a:path>
              </a:pathLst>
            </a:custGeom>
            <a:solidFill>
              <a:srgbClr val="01A89E"/>
            </a:solidFill>
            <a:ln w="9525">
              <a:solidFill>
                <a:srgbClr val="02A7A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0">
              <a:extLst>
                <a:ext uri="{FF2B5EF4-FFF2-40B4-BE49-F238E27FC236}">
                  <a16:creationId xmlns:a16="http://schemas.microsoft.com/office/drawing/2014/main" id="{4933017D-2266-48EF-9CB0-11F10D2F9F93}"/>
                </a:ext>
              </a:extLst>
            </p:cNvPr>
            <p:cNvSpPr>
              <a:spLocks noEditPoints="1"/>
            </p:cNvSpPr>
            <p:nvPr/>
          </p:nvSpPr>
          <p:spPr bwMode="auto">
            <a:xfrm>
              <a:off x="695" y="951"/>
              <a:ext cx="498" cy="500"/>
            </a:xfrm>
            <a:custGeom>
              <a:avLst/>
              <a:gdLst>
                <a:gd name="T0" fmla="*/ 195 w 210"/>
                <a:gd name="T1" fmla="*/ 79 h 210"/>
                <a:gd name="T2" fmla="*/ 131 w 210"/>
                <a:gd name="T3" fmla="*/ 15 h 210"/>
                <a:gd name="T4" fmla="*/ 78 w 210"/>
                <a:gd name="T5" fmla="*/ 15 h 210"/>
                <a:gd name="T6" fmla="*/ 15 w 210"/>
                <a:gd name="T7" fmla="*/ 79 h 210"/>
                <a:gd name="T8" fmla="*/ 15 w 210"/>
                <a:gd name="T9" fmla="*/ 132 h 210"/>
                <a:gd name="T10" fmla="*/ 78 w 210"/>
                <a:gd name="T11" fmla="*/ 196 h 210"/>
                <a:gd name="T12" fmla="*/ 131 w 210"/>
                <a:gd name="T13" fmla="*/ 196 h 210"/>
                <a:gd name="T14" fmla="*/ 195 w 210"/>
                <a:gd name="T15" fmla="*/ 132 h 210"/>
                <a:gd name="T16" fmla="*/ 195 w 210"/>
                <a:gd name="T17" fmla="*/ 79 h 210"/>
                <a:gd name="T18" fmla="*/ 169 w 210"/>
                <a:gd name="T19" fmla="*/ 124 h 210"/>
                <a:gd name="T20" fmla="*/ 124 w 210"/>
                <a:gd name="T21" fmla="*/ 170 h 210"/>
                <a:gd name="T22" fmla="*/ 86 w 210"/>
                <a:gd name="T23" fmla="*/ 170 h 210"/>
                <a:gd name="T24" fmla="*/ 40 w 210"/>
                <a:gd name="T25" fmla="*/ 124 h 210"/>
                <a:gd name="T26" fmla="*/ 40 w 210"/>
                <a:gd name="T27" fmla="*/ 86 h 210"/>
                <a:gd name="T28" fmla="*/ 86 w 210"/>
                <a:gd name="T29" fmla="*/ 41 h 210"/>
                <a:gd name="T30" fmla="*/ 124 w 210"/>
                <a:gd name="T31" fmla="*/ 41 h 210"/>
                <a:gd name="T32" fmla="*/ 169 w 210"/>
                <a:gd name="T33" fmla="*/ 86 h 210"/>
                <a:gd name="T34" fmla="*/ 169 w 210"/>
                <a:gd name="T35" fmla="*/ 1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95" y="79"/>
                  </a:moveTo>
                  <a:cubicBezTo>
                    <a:pt x="131" y="15"/>
                    <a:pt x="131" y="15"/>
                    <a:pt x="131" y="15"/>
                  </a:cubicBezTo>
                  <a:cubicBezTo>
                    <a:pt x="117" y="0"/>
                    <a:pt x="93" y="0"/>
                    <a:pt x="78" y="15"/>
                  </a:cubicBezTo>
                  <a:cubicBezTo>
                    <a:pt x="15" y="79"/>
                    <a:pt x="15" y="79"/>
                    <a:pt x="15" y="79"/>
                  </a:cubicBezTo>
                  <a:cubicBezTo>
                    <a:pt x="0" y="93"/>
                    <a:pt x="0" y="117"/>
                    <a:pt x="15" y="132"/>
                  </a:cubicBezTo>
                  <a:cubicBezTo>
                    <a:pt x="78" y="196"/>
                    <a:pt x="78" y="196"/>
                    <a:pt x="78" y="196"/>
                  </a:cubicBezTo>
                  <a:cubicBezTo>
                    <a:pt x="93" y="210"/>
                    <a:pt x="117" y="210"/>
                    <a:pt x="131" y="196"/>
                  </a:cubicBezTo>
                  <a:cubicBezTo>
                    <a:pt x="195" y="132"/>
                    <a:pt x="195" y="132"/>
                    <a:pt x="195" y="132"/>
                  </a:cubicBezTo>
                  <a:cubicBezTo>
                    <a:pt x="210" y="117"/>
                    <a:pt x="210" y="93"/>
                    <a:pt x="195" y="79"/>
                  </a:cubicBezTo>
                  <a:close/>
                  <a:moveTo>
                    <a:pt x="169" y="124"/>
                  </a:moveTo>
                  <a:cubicBezTo>
                    <a:pt x="124" y="170"/>
                    <a:pt x="124" y="170"/>
                    <a:pt x="124" y="170"/>
                  </a:cubicBezTo>
                  <a:cubicBezTo>
                    <a:pt x="113" y="180"/>
                    <a:pt x="96" y="180"/>
                    <a:pt x="86" y="170"/>
                  </a:cubicBezTo>
                  <a:cubicBezTo>
                    <a:pt x="40" y="124"/>
                    <a:pt x="40" y="124"/>
                    <a:pt x="40" y="124"/>
                  </a:cubicBezTo>
                  <a:cubicBezTo>
                    <a:pt x="30" y="114"/>
                    <a:pt x="30" y="97"/>
                    <a:pt x="40" y="86"/>
                  </a:cubicBezTo>
                  <a:cubicBezTo>
                    <a:pt x="86" y="41"/>
                    <a:pt x="86" y="41"/>
                    <a:pt x="86" y="41"/>
                  </a:cubicBezTo>
                  <a:cubicBezTo>
                    <a:pt x="96" y="30"/>
                    <a:pt x="113" y="30"/>
                    <a:pt x="124" y="41"/>
                  </a:cubicBezTo>
                  <a:cubicBezTo>
                    <a:pt x="169" y="86"/>
                    <a:pt x="169" y="86"/>
                    <a:pt x="169" y="86"/>
                  </a:cubicBezTo>
                  <a:cubicBezTo>
                    <a:pt x="180" y="97"/>
                    <a:pt x="180" y="114"/>
                    <a:pt x="169" y="12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1">
              <a:extLst>
                <a:ext uri="{FF2B5EF4-FFF2-40B4-BE49-F238E27FC236}">
                  <a16:creationId xmlns:a16="http://schemas.microsoft.com/office/drawing/2014/main" id="{354F0DCA-7F76-480A-83E9-344D69A00865}"/>
                </a:ext>
              </a:extLst>
            </p:cNvPr>
            <p:cNvSpPr>
              <a:spLocks noEditPoints="1"/>
            </p:cNvSpPr>
            <p:nvPr/>
          </p:nvSpPr>
          <p:spPr bwMode="auto">
            <a:xfrm>
              <a:off x="678" y="937"/>
              <a:ext cx="539" cy="530"/>
            </a:xfrm>
            <a:custGeom>
              <a:avLst/>
              <a:gdLst>
                <a:gd name="T0" fmla="*/ 112 w 227"/>
                <a:gd name="T1" fmla="*/ 223 h 223"/>
                <a:gd name="T2" fmla="*/ 84 w 227"/>
                <a:gd name="T3" fmla="*/ 211 h 223"/>
                <a:gd name="T4" fmla="*/ 12 w 227"/>
                <a:gd name="T5" fmla="*/ 139 h 223"/>
                <a:gd name="T6" fmla="*/ 0 w 227"/>
                <a:gd name="T7" fmla="*/ 111 h 223"/>
                <a:gd name="T8" fmla="*/ 12 w 227"/>
                <a:gd name="T9" fmla="*/ 84 h 223"/>
                <a:gd name="T10" fmla="*/ 84 w 227"/>
                <a:gd name="T11" fmla="*/ 11 h 223"/>
                <a:gd name="T12" fmla="*/ 112 w 227"/>
                <a:gd name="T13" fmla="*/ 0 h 223"/>
                <a:gd name="T14" fmla="*/ 139 w 227"/>
                <a:gd name="T15" fmla="*/ 11 h 223"/>
                <a:gd name="T16" fmla="*/ 212 w 227"/>
                <a:gd name="T17" fmla="*/ 84 h 223"/>
                <a:gd name="T18" fmla="*/ 212 w 227"/>
                <a:gd name="T19" fmla="*/ 139 h 223"/>
                <a:gd name="T20" fmla="*/ 139 w 227"/>
                <a:gd name="T21" fmla="*/ 211 h 223"/>
                <a:gd name="T22" fmla="*/ 112 w 227"/>
                <a:gd name="T23" fmla="*/ 223 h 223"/>
                <a:gd name="T24" fmla="*/ 112 w 227"/>
                <a:gd name="T25" fmla="*/ 2 h 223"/>
                <a:gd name="T26" fmla="*/ 86 w 227"/>
                <a:gd name="T27" fmla="*/ 13 h 223"/>
                <a:gd name="T28" fmla="*/ 13 w 227"/>
                <a:gd name="T29" fmla="*/ 85 h 223"/>
                <a:gd name="T30" fmla="*/ 2 w 227"/>
                <a:gd name="T31" fmla="*/ 111 h 223"/>
                <a:gd name="T32" fmla="*/ 13 w 227"/>
                <a:gd name="T33" fmla="*/ 137 h 223"/>
                <a:gd name="T34" fmla="*/ 86 w 227"/>
                <a:gd name="T35" fmla="*/ 210 h 223"/>
                <a:gd name="T36" fmla="*/ 112 w 227"/>
                <a:gd name="T37" fmla="*/ 221 h 223"/>
                <a:gd name="T38" fmla="*/ 138 w 227"/>
                <a:gd name="T39" fmla="*/ 210 h 223"/>
                <a:gd name="T40" fmla="*/ 210 w 227"/>
                <a:gd name="T41" fmla="*/ 137 h 223"/>
                <a:gd name="T42" fmla="*/ 210 w 227"/>
                <a:gd name="T43" fmla="*/ 85 h 223"/>
                <a:gd name="T44" fmla="*/ 138 w 227"/>
                <a:gd name="T45" fmla="*/ 13 h 223"/>
                <a:gd name="T46" fmla="*/ 112 w 227"/>
                <a:gd name="T47"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2" y="223"/>
                  </a:moveTo>
                  <a:cubicBezTo>
                    <a:pt x="101" y="223"/>
                    <a:pt x="92" y="219"/>
                    <a:pt x="84" y="211"/>
                  </a:cubicBezTo>
                  <a:cubicBezTo>
                    <a:pt x="12" y="139"/>
                    <a:pt x="12" y="139"/>
                    <a:pt x="12" y="139"/>
                  </a:cubicBezTo>
                  <a:cubicBezTo>
                    <a:pt x="4" y="131"/>
                    <a:pt x="0" y="122"/>
                    <a:pt x="0" y="111"/>
                  </a:cubicBezTo>
                  <a:cubicBezTo>
                    <a:pt x="0" y="101"/>
                    <a:pt x="4" y="91"/>
                    <a:pt x="12" y="84"/>
                  </a:cubicBezTo>
                  <a:cubicBezTo>
                    <a:pt x="84" y="11"/>
                    <a:pt x="84" y="11"/>
                    <a:pt x="84" y="11"/>
                  </a:cubicBezTo>
                  <a:cubicBezTo>
                    <a:pt x="92" y="4"/>
                    <a:pt x="101" y="0"/>
                    <a:pt x="112" y="0"/>
                  </a:cubicBezTo>
                  <a:cubicBezTo>
                    <a:pt x="122" y="0"/>
                    <a:pt x="132" y="4"/>
                    <a:pt x="139" y="11"/>
                  </a:cubicBezTo>
                  <a:cubicBezTo>
                    <a:pt x="212" y="84"/>
                    <a:pt x="212" y="84"/>
                    <a:pt x="212" y="84"/>
                  </a:cubicBezTo>
                  <a:cubicBezTo>
                    <a:pt x="227" y="99"/>
                    <a:pt x="227" y="124"/>
                    <a:pt x="212" y="139"/>
                  </a:cubicBezTo>
                  <a:cubicBezTo>
                    <a:pt x="139" y="211"/>
                    <a:pt x="139" y="211"/>
                    <a:pt x="139" y="211"/>
                  </a:cubicBezTo>
                  <a:cubicBezTo>
                    <a:pt x="132" y="219"/>
                    <a:pt x="122" y="223"/>
                    <a:pt x="112" y="223"/>
                  </a:cubicBezTo>
                  <a:moveTo>
                    <a:pt x="112" y="2"/>
                  </a:moveTo>
                  <a:cubicBezTo>
                    <a:pt x="102" y="2"/>
                    <a:pt x="93" y="6"/>
                    <a:pt x="86" y="13"/>
                  </a:cubicBezTo>
                  <a:cubicBezTo>
                    <a:pt x="13" y="85"/>
                    <a:pt x="13" y="85"/>
                    <a:pt x="13" y="85"/>
                  </a:cubicBezTo>
                  <a:cubicBezTo>
                    <a:pt x="6" y="92"/>
                    <a:pt x="2" y="102"/>
                    <a:pt x="2" y="111"/>
                  </a:cubicBezTo>
                  <a:cubicBezTo>
                    <a:pt x="2" y="121"/>
                    <a:pt x="6" y="130"/>
                    <a:pt x="13" y="137"/>
                  </a:cubicBezTo>
                  <a:cubicBezTo>
                    <a:pt x="86" y="210"/>
                    <a:pt x="86" y="210"/>
                    <a:pt x="86" y="210"/>
                  </a:cubicBezTo>
                  <a:cubicBezTo>
                    <a:pt x="93" y="217"/>
                    <a:pt x="102" y="221"/>
                    <a:pt x="112" y="221"/>
                  </a:cubicBezTo>
                  <a:cubicBezTo>
                    <a:pt x="122" y="221"/>
                    <a:pt x="131" y="217"/>
                    <a:pt x="138" y="210"/>
                  </a:cubicBezTo>
                  <a:cubicBezTo>
                    <a:pt x="210" y="137"/>
                    <a:pt x="210" y="137"/>
                    <a:pt x="210" y="137"/>
                  </a:cubicBezTo>
                  <a:cubicBezTo>
                    <a:pt x="225" y="123"/>
                    <a:pt x="225" y="100"/>
                    <a:pt x="210" y="85"/>
                  </a:cubicBezTo>
                  <a:cubicBezTo>
                    <a:pt x="138" y="13"/>
                    <a:pt x="138" y="13"/>
                    <a:pt x="138" y="13"/>
                  </a:cubicBezTo>
                  <a:cubicBezTo>
                    <a:pt x="131" y="6"/>
                    <a:pt x="121" y="2"/>
                    <a:pt x="112" y="2"/>
                  </a:cubicBezTo>
                </a:path>
              </a:pathLst>
            </a:custGeom>
            <a:solidFill>
              <a:srgbClr val="CB386B"/>
            </a:solidFill>
            <a:ln w="9525">
              <a:solidFill>
                <a:srgbClr val="02A7A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32">
              <a:extLst>
                <a:ext uri="{FF2B5EF4-FFF2-40B4-BE49-F238E27FC236}">
                  <a16:creationId xmlns:a16="http://schemas.microsoft.com/office/drawing/2014/main" id="{63A17089-B43C-4F7D-9549-002EE5E284E6}"/>
                </a:ext>
              </a:extLst>
            </p:cNvPr>
            <p:cNvSpPr>
              <a:spLocks noChangeArrowheads="1"/>
            </p:cNvSpPr>
            <p:nvPr/>
          </p:nvSpPr>
          <p:spPr bwMode="auto">
            <a:xfrm>
              <a:off x="1831" y="2005"/>
              <a:ext cx="5" cy="402"/>
            </a:xfrm>
            <a:prstGeom prst="rect">
              <a:avLst/>
            </a:prstGeom>
            <a:solidFill>
              <a:srgbClr val="D35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33">
              <a:extLst>
                <a:ext uri="{FF2B5EF4-FFF2-40B4-BE49-F238E27FC236}">
                  <a16:creationId xmlns:a16="http://schemas.microsoft.com/office/drawing/2014/main" id="{A3AD7378-3D6E-42F3-99E0-4C73B2E7A15A}"/>
                </a:ext>
              </a:extLst>
            </p:cNvPr>
            <p:cNvSpPr>
              <a:spLocks noChangeArrowheads="1"/>
            </p:cNvSpPr>
            <p:nvPr/>
          </p:nvSpPr>
          <p:spPr bwMode="auto">
            <a:xfrm>
              <a:off x="1831" y="2005"/>
              <a:ext cx="5" cy="402"/>
            </a:xfrm>
            <a:prstGeom prst="rect">
              <a:avLst/>
            </a:prstGeom>
            <a:solidFill>
              <a:srgbClr val="2D5E7C"/>
            </a:solidFill>
            <a:ln w="9525">
              <a:solidFill>
                <a:srgbClr val="2D5E7C"/>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34">
              <a:extLst>
                <a:ext uri="{FF2B5EF4-FFF2-40B4-BE49-F238E27FC236}">
                  <a16:creationId xmlns:a16="http://schemas.microsoft.com/office/drawing/2014/main" id="{23945AAC-298E-4150-84D6-0B3D6F806FE8}"/>
                </a:ext>
              </a:extLst>
            </p:cNvPr>
            <p:cNvSpPr>
              <a:spLocks noChangeArrowheads="1"/>
            </p:cNvSpPr>
            <p:nvPr/>
          </p:nvSpPr>
          <p:spPr bwMode="auto">
            <a:xfrm>
              <a:off x="1784" y="1884"/>
              <a:ext cx="102" cy="104"/>
            </a:xfrm>
            <a:prstGeom prst="ellipse">
              <a:avLst/>
            </a:prstGeom>
            <a:solidFill>
              <a:srgbClr val="2D5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6">
              <a:extLst>
                <a:ext uri="{FF2B5EF4-FFF2-40B4-BE49-F238E27FC236}">
                  <a16:creationId xmlns:a16="http://schemas.microsoft.com/office/drawing/2014/main" id="{0040A17A-47BD-4B1C-8291-B7CA63FC4F94}"/>
                </a:ext>
              </a:extLst>
            </p:cNvPr>
            <p:cNvSpPr>
              <a:spLocks noEditPoints="1"/>
            </p:cNvSpPr>
            <p:nvPr/>
          </p:nvSpPr>
          <p:spPr bwMode="auto">
            <a:xfrm>
              <a:off x="1763" y="1865"/>
              <a:ext cx="142" cy="142"/>
            </a:xfrm>
            <a:custGeom>
              <a:avLst/>
              <a:gdLst>
                <a:gd name="T0" fmla="*/ 30 w 60"/>
                <a:gd name="T1" fmla="*/ 0 h 60"/>
                <a:gd name="T2" fmla="*/ 60 w 60"/>
                <a:gd name="T3" fmla="*/ 30 h 60"/>
                <a:gd name="T4" fmla="*/ 30 w 60"/>
                <a:gd name="T5" fmla="*/ 60 h 60"/>
                <a:gd name="T6" fmla="*/ 0 w 60"/>
                <a:gd name="T7" fmla="*/ 30 h 60"/>
                <a:gd name="T8" fmla="*/ 30 w 60"/>
                <a:gd name="T9" fmla="*/ 0 h 60"/>
                <a:gd name="T10" fmla="*/ 30 w 60"/>
                <a:gd name="T11" fmla="*/ 58 h 60"/>
                <a:gd name="T12" fmla="*/ 58 w 60"/>
                <a:gd name="T13" fmla="*/ 30 h 60"/>
                <a:gd name="T14" fmla="*/ 30 w 60"/>
                <a:gd name="T15" fmla="*/ 2 h 60"/>
                <a:gd name="T16" fmla="*/ 2 w 60"/>
                <a:gd name="T17" fmla="*/ 30 h 60"/>
                <a:gd name="T18" fmla="*/ 30 w 60"/>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47" y="0"/>
                    <a:pt x="60" y="13"/>
                    <a:pt x="60" y="30"/>
                  </a:cubicBezTo>
                  <a:cubicBezTo>
                    <a:pt x="60" y="47"/>
                    <a:pt x="47" y="60"/>
                    <a:pt x="30" y="60"/>
                  </a:cubicBezTo>
                  <a:cubicBezTo>
                    <a:pt x="14" y="60"/>
                    <a:pt x="0" y="47"/>
                    <a:pt x="0" y="30"/>
                  </a:cubicBezTo>
                  <a:cubicBezTo>
                    <a:pt x="0" y="13"/>
                    <a:pt x="14" y="0"/>
                    <a:pt x="30" y="0"/>
                  </a:cubicBezTo>
                  <a:moveTo>
                    <a:pt x="30" y="58"/>
                  </a:moveTo>
                  <a:cubicBezTo>
                    <a:pt x="46" y="58"/>
                    <a:pt x="58" y="45"/>
                    <a:pt x="58" y="30"/>
                  </a:cubicBezTo>
                  <a:cubicBezTo>
                    <a:pt x="58" y="15"/>
                    <a:pt x="46" y="2"/>
                    <a:pt x="30" y="2"/>
                  </a:cubicBezTo>
                  <a:cubicBezTo>
                    <a:pt x="15" y="2"/>
                    <a:pt x="2" y="15"/>
                    <a:pt x="2" y="30"/>
                  </a:cubicBezTo>
                  <a:cubicBezTo>
                    <a:pt x="2" y="45"/>
                    <a:pt x="15" y="58"/>
                    <a:pt x="30" y="58"/>
                  </a:cubicBezTo>
                </a:path>
              </a:pathLst>
            </a:custGeom>
            <a:solidFill>
              <a:srgbClr val="D35944"/>
            </a:solidFill>
            <a:ln w="9525">
              <a:solidFill>
                <a:srgbClr val="2D5E7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7">
              <a:extLst>
                <a:ext uri="{FF2B5EF4-FFF2-40B4-BE49-F238E27FC236}">
                  <a16:creationId xmlns:a16="http://schemas.microsoft.com/office/drawing/2014/main" id="{D3C45500-7CBA-428B-B295-316F75CA4441}"/>
                </a:ext>
              </a:extLst>
            </p:cNvPr>
            <p:cNvSpPr>
              <a:spLocks noEditPoints="1"/>
            </p:cNvSpPr>
            <p:nvPr/>
          </p:nvSpPr>
          <p:spPr bwMode="auto">
            <a:xfrm>
              <a:off x="1585" y="2421"/>
              <a:ext cx="498" cy="500"/>
            </a:xfrm>
            <a:custGeom>
              <a:avLst/>
              <a:gdLst>
                <a:gd name="T0" fmla="*/ 15 w 210"/>
                <a:gd name="T1" fmla="*/ 131 h 210"/>
                <a:gd name="T2" fmla="*/ 78 w 210"/>
                <a:gd name="T3" fmla="*/ 195 h 210"/>
                <a:gd name="T4" fmla="*/ 131 w 210"/>
                <a:gd name="T5" fmla="*/ 195 h 210"/>
                <a:gd name="T6" fmla="*/ 195 w 210"/>
                <a:gd name="T7" fmla="*/ 131 h 210"/>
                <a:gd name="T8" fmla="*/ 195 w 210"/>
                <a:gd name="T9" fmla="*/ 78 h 210"/>
                <a:gd name="T10" fmla="*/ 131 w 210"/>
                <a:gd name="T11" fmla="*/ 15 h 210"/>
                <a:gd name="T12" fmla="*/ 78 w 210"/>
                <a:gd name="T13" fmla="*/ 15 h 210"/>
                <a:gd name="T14" fmla="*/ 15 w 210"/>
                <a:gd name="T15" fmla="*/ 78 h 210"/>
                <a:gd name="T16" fmla="*/ 15 w 210"/>
                <a:gd name="T17" fmla="*/ 131 h 210"/>
                <a:gd name="T18" fmla="*/ 40 w 210"/>
                <a:gd name="T19" fmla="*/ 86 h 210"/>
                <a:gd name="T20" fmla="*/ 86 w 210"/>
                <a:gd name="T21" fmla="*/ 40 h 210"/>
                <a:gd name="T22" fmla="*/ 124 w 210"/>
                <a:gd name="T23" fmla="*/ 40 h 210"/>
                <a:gd name="T24" fmla="*/ 169 w 210"/>
                <a:gd name="T25" fmla="*/ 86 h 210"/>
                <a:gd name="T26" fmla="*/ 169 w 210"/>
                <a:gd name="T27" fmla="*/ 124 h 210"/>
                <a:gd name="T28" fmla="*/ 124 w 210"/>
                <a:gd name="T29" fmla="*/ 169 h 210"/>
                <a:gd name="T30" fmla="*/ 86 w 210"/>
                <a:gd name="T31" fmla="*/ 169 h 210"/>
                <a:gd name="T32" fmla="*/ 40 w 210"/>
                <a:gd name="T33" fmla="*/ 124 h 210"/>
                <a:gd name="T34" fmla="*/ 40 w 210"/>
                <a:gd name="T35"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5" y="131"/>
                  </a:moveTo>
                  <a:cubicBezTo>
                    <a:pt x="78" y="195"/>
                    <a:pt x="78" y="195"/>
                    <a:pt x="78" y="195"/>
                  </a:cubicBezTo>
                  <a:cubicBezTo>
                    <a:pt x="93" y="210"/>
                    <a:pt x="117" y="210"/>
                    <a:pt x="131" y="195"/>
                  </a:cubicBezTo>
                  <a:cubicBezTo>
                    <a:pt x="195" y="131"/>
                    <a:pt x="195" y="131"/>
                    <a:pt x="195" y="131"/>
                  </a:cubicBezTo>
                  <a:cubicBezTo>
                    <a:pt x="210" y="117"/>
                    <a:pt x="210" y="93"/>
                    <a:pt x="195" y="78"/>
                  </a:cubicBezTo>
                  <a:cubicBezTo>
                    <a:pt x="131" y="15"/>
                    <a:pt x="131" y="15"/>
                    <a:pt x="131" y="15"/>
                  </a:cubicBezTo>
                  <a:cubicBezTo>
                    <a:pt x="117" y="0"/>
                    <a:pt x="93" y="0"/>
                    <a:pt x="78" y="15"/>
                  </a:cubicBezTo>
                  <a:cubicBezTo>
                    <a:pt x="15" y="78"/>
                    <a:pt x="15" y="78"/>
                    <a:pt x="15" y="78"/>
                  </a:cubicBezTo>
                  <a:cubicBezTo>
                    <a:pt x="0" y="93"/>
                    <a:pt x="0" y="117"/>
                    <a:pt x="15" y="131"/>
                  </a:cubicBezTo>
                  <a:close/>
                  <a:moveTo>
                    <a:pt x="40" y="86"/>
                  </a:moveTo>
                  <a:cubicBezTo>
                    <a:pt x="86" y="40"/>
                    <a:pt x="86" y="40"/>
                    <a:pt x="86" y="40"/>
                  </a:cubicBezTo>
                  <a:cubicBezTo>
                    <a:pt x="96" y="30"/>
                    <a:pt x="113" y="30"/>
                    <a:pt x="124" y="40"/>
                  </a:cubicBezTo>
                  <a:cubicBezTo>
                    <a:pt x="169" y="86"/>
                    <a:pt x="169" y="86"/>
                    <a:pt x="169" y="86"/>
                  </a:cubicBezTo>
                  <a:cubicBezTo>
                    <a:pt x="180" y="96"/>
                    <a:pt x="180" y="113"/>
                    <a:pt x="169" y="124"/>
                  </a:cubicBezTo>
                  <a:cubicBezTo>
                    <a:pt x="124" y="169"/>
                    <a:pt x="124" y="169"/>
                    <a:pt x="124" y="169"/>
                  </a:cubicBezTo>
                  <a:cubicBezTo>
                    <a:pt x="113" y="180"/>
                    <a:pt x="96" y="180"/>
                    <a:pt x="86" y="169"/>
                  </a:cubicBezTo>
                  <a:cubicBezTo>
                    <a:pt x="40" y="124"/>
                    <a:pt x="40" y="124"/>
                    <a:pt x="40" y="124"/>
                  </a:cubicBezTo>
                  <a:cubicBezTo>
                    <a:pt x="30" y="113"/>
                    <a:pt x="30" y="96"/>
                    <a:pt x="40" y="86"/>
                  </a:cubicBezTo>
                  <a:close/>
                </a:path>
              </a:pathLst>
            </a:custGeom>
            <a:solidFill>
              <a:srgbClr val="2D5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8">
              <a:extLst>
                <a:ext uri="{FF2B5EF4-FFF2-40B4-BE49-F238E27FC236}">
                  <a16:creationId xmlns:a16="http://schemas.microsoft.com/office/drawing/2014/main" id="{BE76D70D-AE6F-4F18-8483-4D70A946D1CA}"/>
                </a:ext>
              </a:extLst>
            </p:cNvPr>
            <p:cNvSpPr>
              <a:spLocks noEditPoints="1"/>
            </p:cNvSpPr>
            <p:nvPr/>
          </p:nvSpPr>
          <p:spPr bwMode="auto">
            <a:xfrm>
              <a:off x="1558" y="2405"/>
              <a:ext cx="539" cy="530"/>
            </a:xfrm>
            <a:custGeom>
              <a:avLst/>
              <a:gdLst>
                <a:gd name="T0" fmla="*/ 116 w 227"/>
                <a:gd name="T1" fmla="*/ 0 h 223"/>
                <a:gd name="T2" fmla="*/ 143 w 227"/>
                <a:gd name="T3" fmla="*/ 12 h 223"/>
                <a:gd name="T4" fmla="*/ 216 w 227"/>
                <a:gd name="T5" fmla="*/ 84 h 223"/>
                <a:gd name="T6" fmla="*/ 227 w 227"/>
                <a:gd name="T7" fmla="*/ 112 h 223"/>
                <a:gd name="T8" fmla="*/ 216 w 227"/>
                <a:gd name="T9" fmla="*/ 139 h 223"/>
                <a:gd name="T10" fmla="*/ 143 w 227"/>
                <a:gd name="T11" fmla="*/ 212 h 223"/>
                <a:gd name="T12" fmla="*/ 116 w 227"/>
                <a:gd name="T13" fmla="*/ 223 h 223"/>
                <a:gd name="T14" fmla="*/ 88 w 227"/>
                <a:gd name="T15" fmla="*/ 212 h 223"/>
                <a:gd name="T16" fmla="*/ 16 w 227"/>
                <a:gd name="T17" fmla="*/ 139 h 223"/>
                <a:gd name="T18" fmla="*/ 16 w 227"/>
                <a:gd name="T19" fmla="*/ 84 h 223"/>
                <a:gd name="T20" fmla="*/ 88 w 227"/>
                <a:gd name="T21" fmla="*/ 12 h 223"/>
                <a:gd name="T22" fmla="*/ 116 w 227"/>
                <a:gd name="T23" fmla="*/ 0 h 223"/>
                <a:gd name="T24" fmla="*/ 116 w 227"/>
                <a:gd name="T25" fmla="*/ 221 h 223"/>
                <a:gd name="T26" fmla="*/ 142 w 227"/>
                <a:gd name="T27" fmla="*/ 210 h 223"/>
                <a:gd name="T28" fmla="*/ 214 w 227"/>
                <a:gd name="T29" fmla="*/ 138 h 223"/>
                <a:gd name="T30" fmla="*/ 225 w 227"/>
                <a:gd name="T31" fmla="*/ 112 h 223"/>
                <a:gd name="T32" fmla="*/ 214 w 227"/>
                <a:gd name="T33" fmla="*/ 86 h 223"/>
                <a:gd name="T34" fmla="*/ 142 w 227"/>
                <a:gd name="T35" fmla="*/ 13 h 223"/>
                <a:gd name="T36" fmla="*/ 116 w 227"/>
                <a:gd name="T37" fmla="*/ 2 h 223"/>
                <a:gd name="T38" fmla="*/ 90 w 227"/>
                <a:gd name="T39" fmla="*/ 13 h 223"/>
                <a:gd name="T40" fmla="*/ 17 w 227"/>
                <a:gd name="T41" fmla="*/ 86 h 223"/>
                <a:gd name="T42" fmla="*/ 17 w 227"/>
                <a:gd name="T43" fmla="*/ 138 h 223"/>
                <a:gd name="T44" fmla="*/ 90 w 227"/>
                <a:gd name="T45" fmla="*/ 210 h 223"/>
                <a:gd name="T46" fmla="*/ 116 w 227"/>
                <a:gd name="T47" fmla="*/ 2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6" y="0"/>
                  </a:moveTo>
                  <a:cubicBezTo>
                    <a:pt x="126" y="0"/>
                    <a:pt x="136" y="4"/>
                    <a:pt x="143" y="12"/>
                  </a:cubicBezTo>
                  <a:cubicBezTo>
                    <a:pt x="216" y="84"/>
                    <a:pt x="216" y="84"/>
                    <a:pt x="216" y="84"/>
                  </a:cubicBezTo>
                  <a:cubicBezTo>
                    <a:pt x="223" y="92"/>
                    <a:pt x="227" y="101"/>
                    <a:pt x="227" y="112"/>
                  </a:cubicBezTo>
                  <a:cubicBezTo>
                    <a:pt x="227" y="122"/>
                    <a:pt x="223" y="132"/>
                    <a:pt x="216" y="139"/>
                  </a:cubicBezTo>
                  <a:cubicBezTo>
                    <a:pt x="143" y="212"/>
                    <a:pt x="143" y="212"/>
                    <a:pt x="143" y="212"/>
                  </a:cubicBezTo>
                  <a:cubicBezTo>
                    <a:pt x="136" y="219"/>
                    <a:pt x="126" y="223"/>
                    <a:pt x="116" y="223"/>
                  </a:cubicBezTo>
                  <a:cubicBezTo>
                    <a:pt x="105" y="223"/>
                    <a:pt x="96" y="219"/>
                    <a:pt x="88" y="212"/>
                  </a:cubicBezTo>
                  <a:cubicBezTo>
                    <a:pt x="16" y="139"/>
                    <a:pt x="16" y="139"/>
                    <a:pt x="16" y="139"/>
                  </a:cubicBezTo>
                  <a:cubicBezTo>
                    <a:pt x="0" y="124"/>
                    <a:pt x="0" y="99"/>
                    <a:pt x="16" y="84"/>
                  </a:cubicBezTo>
                  <a:cubicBezTo>
                    <a:pt x="88" y="12"/>
                    <a:pt x="88" y="12"/>
                    <a:pt x="88" y="12"/>
                  </a:cubicBezTo>
                  <a:cubicBezTo>
                    <a:pt x="96" y="4"/>
                    <a:pt x="105" y="0"/>
                    <a:pt x="116" y="0"/>
                  </a:cubicBezTo>
                  <a:moveTo>
                    <a:pt x="116" y="221"/>
                  </a:moveTo>
                  <a:cubicBezTo>
                    <a:pt x="125" y="221"/>
                    <a:pt x="134" y="218"/>
                    <a:pt x="142" y="210"/>
                  </a:cubicBezTo>
                  <a:cubicBezTo>
                    <a:pt x="214" y="138"/>
                    <a:pt x="214" y="138"/>
                    <a:pt x="214" y="138"/>
                  </a:cubicBezTo>
                  <a:cubicBezTo>
                    <a:pt x="221" y="131"/>
                    <a:pt x="225" y="122"/>
                    <a:pt x="225" y="112"/>
                  </a:cubicBezTo>
                  <a:cubicBezTo>
                    <a:pt x="225" y="102"/>
                    <a:pt x="221" y="93"/>
                    <a:pt x="214" y="86"/>
                  </a:cubicBezTo>
                  <a:cubicBezTo>
                    <a:pt x="142" y="13"/>
                    <a:pt x="142" y="13"/>
                    <a:pt x="142" y="13"/>
                  </a:cubicBezTo>
                  <a:cubicBezTo>
                    <a:pt x="135" y="6"/>
                    <a:pt x="125" y="2"/>
                    <a:pt x="116" y="2"/>
                  </a:cubicBezTo>
                  <a:cubicBezTo>
                    <a:pt x="106" y="2"/>
                    <a:pt x="97" y="6"/>
                    <a:pt x="90" y="13"/>
                  </a:cubicBezTo>
                  <a:cubicBezTo>
                    <a:pt x="17" y="86"/>
                    <a:pt x="17" y="86"/>
                    <a:pt x="17" y="86"/>
                  </a:cubicBezTo>
                  <a:cubicBezTo>
                    <a:pt x="3" y="100"/>
                    <a:pt x="3" y="123"/>
                    <a:pt x="17" y="138"/>
                  </a:cubicBezTo>
                  <a:cubicBezTo>
                    <a:pt x="90" y="210"/>
                    <a:pt x="90" y="210"/>
                    <a:pt x="90" y="210"/>
                  </a:cubicBezTo>
                  <a:cubicBezTo>
                    <a:pt x="97" y="218"/>
                    <a:pt x="106" y="221"/>
                    <a:pt x="116" y="221"/>
                  </a:cubicBezTo>
                </a:path>
              </a:pathLst>
            </a:custGeom>
            <a:solidFill>
              <a:srgbClr val="2D5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9">
              <a:extLst>
                <a:ext uri="{FF2B5EF4-FFF2-40B4-BE49-F238E27FC236}">
                  <a16:creationId xmlns:a16="http://schemas.microsoft.com/office/drawing/2014/main" id="{82C6B73C-4346-4946-9D05-F3375FEA2999}"/>
                </a:ext>
              </a:extLst>
            </p:cNvPr>
            <p:cNvSpPr>
              <a:spLocks noChangeArrowheads="1"/>
            </p:cNvSpPr>
            <p:nvPr/>
          </p:nvSpPr>
          <p:spPr bwMode="auto">
            <a:xfrm>
              <a:off x="3625" y="2005"/>
              <a:ext cx="5" cy="402"/>
            </a:xfrm>
            <a:prstGeom prst="rect">
              <a:avLst/>
            </a:prstGeom>
            <a:solidFill>
              <a:srgbClr val="64B1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40">
              <a:extLst>
                <a:ext uri="{FF2B5EF4-FFF2-40B4-BE49-F238E27FC236}">
                  <a16:creationId xmlns:a16="http://schemas.microsoft.com/office/drawing/2014/main" id="{EC2A61DD-8814-4665-913A-9C62DFEE1BA1}"/>
                </a:ext>
              </a:extLst>
            </p:cNvPr>
            <p:cNvSpPr>
              <a:spLocks noChangeArrowheads="1"/>
            </p:cNvSpPr>
            <p:nvPr/>
          </p:nvSpPr>
          <p:spPr bwMode="auto">
            <a:xfrm>
              <a:off x="3625" y="2005"/>
              <a:ext cx="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41">
              <a:extLst>
                <a:ext uri="{FF2B5EF4-FFF2-40B4-BE49-F238E27FC236}">
                  <a16:creationId xmlns:a16="http://schemas.microsoft.com/office/drawing/2014/main" id="{80A7A3C8-4F6C-46C8-9AE7-96F1C6751E3B}"/>
                </a:ext>
              </a:extLst>
            </p:cNvPr>
            <p:cNvSpPr>
              <a:spLocks noChangeArrowheads="1"/>
            </p:cNvSpPr>
            <p:nvPr/>
          </p:nvSpPr>
          <p:spPr bwMode="auto">
            <a:xfrm>
              <a:off x="3575" y="1884"/>
              <a:ext cx="105" cy="104"/>
            </a:xfrm>
            <a:prstGeom prst="ellipse">
              <a:avLst/>
            </a:pr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43">
              <a:extLst>
                <a:ext uri="{FF2B5EF4-FFF2-40B4-BE49-F238E27FC236}">
                  <a16:creationId xmlns:a16="http://schemas.microsoft.com/office/drawing/2014/main" id="{EE2711CC-9D6E-452C-BC14-B8DBD072B14F}"/>
                </a:ext>
              </a:extLst>
            </p:cNvPr>
            <p:cNvSpPr>
              <a:spLocks noEditPoints="1"/>
            </p:cNvSpPr>
            <p:nvPr/>
          </p:nvSpPr>
          <p:spPr bwMode="auto">
            <a:xfrm>
              <a:off x="3556" y="1865"/>
              <a:ext cx="143" cy="142"/>
            </a:xfrm>
            <a:custGeom>
              <a:avLst/>
              <a:gdLst>
                <a:gd name="T0" fmla="*/ 30 w 60"/>
                <a:gd name="T1" fmla="*/ 0 h 60"/>
                <a:gd name="T2" fmla="*/ 60 w 60"/>
                <a:gd name="T3" fmla="*/ 30 h 60"/>
                <a:gd name="T4" fmla="*/ 30 w 60"/>
                <a:gd name="T5" fmla="*/ 60 h 60"/>
                <a:gd name="T6" fmla="*/ 0 w 60"/>
                <a:gd name="T7" fmla="*/ 30 h 60"/>
                <a:gd name="T8" fmla="*/ 30 w 60"/>
                <a:gd name="T9" fmla="*/ 0 h 60"/>
                <a:gd name="T10" fmla="*/ 30 w 60"/>
                <a:gd name="T11" fmla="*/ 58 h 60"/>
                <a:gd name="T12" fmla="*/ 58 w 60"/>
                <a:gd name="T13" fmla="*/ 30 h 60"/>
                <a:gd name="T14" fmla="*/ 30 w 60"/>
                <a:gd name="T15" fmla="*/ 2 h 60"/>
                <a:gd name="T16" fmla="*/ 2 w 60"/>
                <a:gd name="T17" fmla="*/ 30 h 60"/>
                <a:gd name="T18" fmla="*/ 30 w 60"/>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47" y="0"/>
                    <a:pt x="60" y="13"/>
                    <a:pt x="60" y="30"/>
                  </a:cubicBezTo>
                  <a:cubicBezTo>
                    <a:pt x="60" y="47"/>
                    <a:pt x="47" y="60"/>
                    <a:pt x="30" y="60"/>
                  </a:cubicBezTo>
                  <a:cubicBezTo>
                    <a:pt x="14" y="60"/>
                    <a:pt x="0" y="47"/>
                    <a:pt x="0" y="30"/>
                  </a:cubicBezTo>
                  <a:cubicBezTo>
                    <a:pt x="0" y="13"/>
                    <a:pt x="14" y="0"/>
                    <a:pt x="30" y="0"/>
                  </a:cubicBezTo>
                  <a:moveTo>
                    <a:pt x="30" y="58"/>
                  </a:moveTo>
                  <a:cubicBezTo>
                    <a:pt x="46" y="58"/>
                    <a:pt x="58" y="45"/>
                    <a:pt x="58" y="30"/>
                  </a:cubicBezTo>
                  <a:cubicBezTo>
                    <a:pt x="58" y="15"/>
                    <a:pt x="46" y="2"/>
                    <a:pt x="30" y="2"/>
                  </a:cubicBezTo>
                  <a:cubicBezTo>
                    <a:pt x="15" y="2"/>
                    <a:pt x="2" y="15"/>
                    <a:pt x="2" y="30"/>
                  </a:cubicBezTo>
                  <a:cubicBezTo>
                    <a:pt x="2" y="45"/>
                    <a:pt x="15" y="58"/>
                    <a:pt x="30" y="58"/>
                  </a:cubicBezTo>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4">
              <a:extLst>
                <a:ext uri="{FF2B5EF4-FFF2-40B4-BE49-F238E27FC236}">
                  <a16:creationId xmlns:a16="http://schemas.microsoft.com/office/drawing/2014/main" id="{2148396E-BD69-4455-98F3-23C95D960BFE}"/>
                </a:ext>
              </a:extLst>
            </p:cNvPr>
            <p:cNvSpPr>
              <a:spLocks noEditPoints="1"/>
            </p:cNvSpPr>
            <p:nvPr/>
          </p:nvSpPr>
          <p:spPr bwMode="auto">
            <a:xfrm>
              <a:off x="3378" y="2421"/>
              <a:ext cx="496" cy="500"/>
            </a:xfrm>
            <a:custGeom>
              <a:avLst/>
              <a:gdLst>
                <a:gd name="T0" fmla="*/ 14 w 209"/>
                <a:gd name="T1" fmla="*/ 131 h 210"/>
                <a:gd name="T2" fmla="*/ 78 w 209"/>
                <a:gd name="T3" fmla="*/ 195 h 210"/>
                <a:gd name="T4" fmla="*/ 131 w 209"/>
                <a:gd name="T5" fmla="*/ 195 h 210"/>
                <a:gd name="T6" fmla="*/ 195 w 209"/>
                <a:gd name="T7" fmla="*/ 131 h 210"/>
                <a:gd name="T8" fmla="*/ 195 w 209"/>
                <a:gd name="T9" fmla="*/ 78 h 210"/>
                <a:gd name="T10" fmla="*/ 131 w 209"/>
                <a:gd name="T11" fmla="*/ 15 h 210"/>
                <a:gd name="T12" fmla="*/ 78 w 209"/>
                <a:gd name="T13" fmla="*/ 15 h 210"/>
                <a:gd name="T14" fmla="*/ 14 w 209"/>
                <a:gd name="T15" fmla="*/ 78 h 210"/>
                <a:gd name="T16" fmla="*/ 14 w 209"/>
                <a:gd name="T17" fmla="*/ 131 h 210"/>
                <a:gd name="T18" fmla="*/ 40 w 209"/>
                <a:gd name="T19" fmla="*/ 86 h 210"/>
                <a:gd name="T20" fmla="*/ 85 w 209"/>
                <a:gd name="T21" fmla="*/ 40 h 210"/>
                <a:gd name="T22" fmla="*/ 124 w 209"/>
                <a:gd name="T23" fmla="*/ 40 h 210"/>
                <a:gd name="T24" fmla="*/ 169 w 209"/>
                <a:gd name="T25" fmla="*/ 86 h 210"/>
                <a:gd name="T26" fmla="*/ 169 w 209"/>
                <a:gd name="T27" fmla="*/ 124 h 210"/>
                <a:gd name="T28" fmla="*/ 124 w 209"/>
                <a:gd name="T29" fmla="*/ 169 h 210"/>
                <a:gd name="T30" fmla="*/ 85 w 209"/>
                <a:gd name="T31" fmla="*/ 169 h 210"/>
                <a:gd name="T32" fmla="*/ 40 w 209"/>
                <a:gd name="T33" fmla="*/ 124 h 210"/>
                <a:gd name="T34" fmla="*/ 40 w 209"/>
                <a:gd name="T35"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10">
                  <a:moveTo>
                    <a:pt x="14" y="131"/>
                  </a:moveTo>
                  <a:cubicBezTo>
                    <a:pt x="78" y="195"/>
                    <a:pt x="78" y="195"/>
                    <a:pt x="78" y="195"/>
                  </a:cubicBezTo>
                  <a:cubicBezTo>
                    <a:pt x="92" y="210"/>
                    <a:pt x="116" y="210"/>
                    <a:pt x="131" y="195"/>
                  </a:cubicBezTo>
                  <a:cubicBezTo>
                    <a:pt x="195" y="131"/>
                    <a:pt x="195" y="131"/>
                    <a:pt x="195" y="131"/>
                  </a:cubicBezTo>
                  <a:cubicBezTo>
                    <a:pt x="209" y="117"/>
                    <a:pt x="209" y="93"/>
                    <a:pt x="195" y="78"/>
                  </a:cubicBezTo>
                  <a:cubicBezTo>
                    <a:pt x="131" y="15"/>
                    <a:pt x="131" y="15"/>
                    <a:pt x="131" y="15"/>
                  </a:cubicBezTo>
                  <a:cubicBezTo>
                    <a:pt x="116" y="0"/>
                    <a:pt x="92" y="0"/>
                    <a:pt x="78" y="15"/>
                  </a:cubicBezTo>
                  <a:cubicBezTo>
                    <a:pt x="14" y="78"/>
                    <a:pt x="14" y="78"/>
                    <a:pt x="14" y="78"/>
                  </a:cubicBezTo>
                  <a:cubicBezTo>
                    <a:pt x="0" y="93"/>
                    <a:pt x="0" y="117"/>
                    <a:pt x="14" y="131"/>
                  </a:cubicBezTo>
                  <a:close/>
                  <a:moveTo>
                    <a:pt x="40" y="86"/>
                  </a:moveTo>
                  <a:cubicBezTo>
                    <a:pt x="85" y="40"/>
                    <a:pt x="85" y="40"/>
                    <a:pt x="85" y="40"/>
                  </a:cubicBezTo>
                  <a:cubicBezTo>
                    <a:pt x="96" y="30"/>
                    <a:pt x="113" y="30"/>
                    <a:pt x="124" y="40"/>
                  </a:cubicBezTo>
                  <a:cubicBezTo>
                    <a:pt x="169" y="86"/>
                    <a:pt x="169" y="86"/>
                    <a:pt x="169" y="86"/>
                  </a:cubicBezTo>
                  <a:cubicBezTo>
                    <a:pt x="179" y="96"/>
                    <a:pt x="179" y="113"/>
                    <a:pt x="169" y="124"/>
                  </a:cubicBezTo>
                  <a:cubicBezTo>
                    <a:pt x="124" y="169"/>
                    <a:pt x="124" y="169"/>
                    <a:pt x="124" y="169"/>
                  </a:cubicBezTo>
                  <a:cubicBezTo>
                    <a:pt x="113" y="180"/>
                    <a:pt x="96" y="180"/>
                    <a:pt x="85" y="169"/>
                  </a:cubicBezTo>
                  <a:cubicBezTo>
                    <a:pt x="40" y="124"/>
                    <a:pt x="40" y="124"/>
                    <a:pt x="40" y="124"/>
                  </a:cubicBezTo>
                  <a:cubicBezTo>
                    <a:pt x="30" y="113"/>
                    <a:pt x="30" y="96"/>
                    <a:pt x="40" y="86"/>
                  </a:cubicBezTo>
                  <a:close/>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5">
              <a:extLst>
                <a:ext uri="{FF2B5EF4-FFF2-40B4-BE49-F238E27FC236}">
                  <a16:creationId xmlns:a16="http://schemas.microsoft.com/office/drawing/2014/main" id="{1DC0F2F0-8825-422E-B9E0-BB81337E0E2F}"/>
                </a:ext>
              </a:extLst>
            </p:cNvPr>
            <p:cNvSpPr>
              <a:spLocks noEditPoints="1"/>
            </p:cNvSpPr>
            <p:nvPr/>
          </p:nvSpPr>
          <p:spPr bwMode="auto">
            <a:xfrm>
              <a:off x="3352" y="2405"/>
              <a:ext cx="539" cy="530"/>
            </a:xfrm>
            <a:custGeom>
              <a:avLst/>
              <a:gdLst>
                <a:gd name="T0" fmla="*/ 115 w 227"/>
                <a:gd name="T1" fmla="*/ 0 h 223"/>
                <a:gd name="T2" fmla="*/ 143 w 227"/>
                <a:gd name="T3" fmla="*/ 12 h 223"/>
                <a:gd name="T4" fmla="*/ 216 w 227"/>
                <a:gd name="T5" fmla="*/ 84 h 223"/>
                <a:gd name="T6" fmla="*/ 227 w 227"/>
                <a:gd name="T7" fmla="*/ 112 h 223"/>
                <a:gd name="T8" fmla="*/ 216 w 227"/>
                <a:gd name="T9" fmla="*/ 139 h 223"/>
                <a:gd name="T10" fmla="*/ 143 w 227"/>
                <a:gd name="T11" fmla="*/ 212 h 223"/>
                <a:gd name="T12" fmla="*/ 115 w 227"/>
                <a:gd name="T13" fmla="*/ 223 h 223"/>
                <a:gd name="T14" fmla="*/ 88 w 227"/>
                <a:gd name="T15" fmla="*/ 212 h 223"/>
                <a:gd name="T16" fmla="*/ 15 w 227"/>
                <a:gd name="T17" fmla="*/ 139 h 223"/>
                <a:gd name="T18" fmla="*/ 15 w 227"/>
                <a:gd name="T19" fmla="*/ 84 h 223"/>
                <a:gd name="T20" fmla="*/ 88 w 227"/>
                <a:gd name="T21" fmla="*/ 12 h 223"/>
                <a:gd name="T22" fmla="*/ 115 w 227"/>
                <a:gd name="T23" fmla="*/ 0 h 223"/>
                <a:gd name="T24" fmla="*/ 115 w 227"/>
                <a:gd name="T25" fmla="*/ 221 h 223"/>
                <a:gd name="T26" fmla="*/ 141 w 227"/>
                <a:gd name="T27" fmla="*/ 210 h 223"/>
                <a:gd name="T28" fmla="*/ 214 w 227"/>
                <a:gd name="T29" fmla="*/ 138 h 223"/>
                <a:gd name="T30" fmla="*/ 225 w 227"/>
                <a:gd name="T31" fmla="*/ 112 h 223"/>
                <a:gd name="T32" fmla="*/ 214 w 227"/>
                <a:gd name="T33" fmla="*/ 86 h 223"/>
                <a:gd name="T34" fmla="*/ 141 w 227"/>
                <a:gd name="T35" fmla="*/ 13 h 223"/>
                <a:gd name="T36" fmla="*/ 115 w 227"/>
                <a:gd name="T37" fmla="*/ 2 h 223"/>
                <a:gd name="T38" fmla="*/ 89 w 227"/>
                <a:gd name="T39" fmla="*/ 13 h 223"/>
                <a:gd name="T40" fmla="*/ 17 w 227"/>
                <a:gd name="T41" fmla="*/ 86 h 223"/>
                <a:gd name="T42" fmla="*/ 17 w 227"/>
                <a:gd name="T43" fmla="*/ 138 h 223"/>
                <a:gd name="T44" fmla="*/ 89 w 227"/>
                <a:gd name="T45" fmla="*/ 210 h 223"/>
                <a:gd name="T46" fmla="*/ 115 w 227"/>
                <a:gd name="T47" fmla="*/ 2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5" y="0"/>
                  </a:moveTo>
                  <a:cubicBezTo>
                    <a:pt x="126" y="0"/>
                    <a:pt x="136" y="4"/>
                    <a:pt x="143" y="12"/>
                  </a:cubicBezTo>
                  <a:cubicBezTo>
                    <a:pt x="216" y="84"/>
                    <a:pt x="216" y="84"/>
                    <a:pt x="216" y="84"/>
                  </a:cubicBezTo>
                  <a:cubicBezTo>
                    <a:pt x="223" y="92"/>
                    <a:pt x="227" y="101"/>
                    <a:pt x="227" y="112"/>
                  </a:cubicBezTo>
                  <a:cubicBezTo>
                    <a:pt x="227" y="122"/>
                    <a:pt x="223" y="132"/>
                    <a:pt x="216" y="139"/>
                  </a:cubicBezTo>
                  <a:cubicBezTo>
                    <a:pt x="143" y="212"/>
                    <a:pt x="143" y="212"/>
                    <a:pt x="143" y="212"/>
                  </a:cubicBezTo>
                  <a:cubicBezTo>
                    <a:pt x="136" y="219"/>
                    <a:pt x="126" y="223"/>
                    <a:pt x="115" y="223"/>
                  </a:cubicBezTo>
                  <a:cubicBezTo>
                    <a:pt x="105" y="223"/>
                    <a:pt x="95" y="219"/>
                    <a:pt x="88" y="212"/>
                  </a:cubicBezTo>
                  <a:cubicBezTo>
                    <a:pt x="15" y="139"/>
                    <a:pt x="15" y="139"/>
                    <a:pt x="15" y="139"/>
                  </a:cubicBezTo>
                  <a:cubicBezTo>
                    <a:pt x="0" y="124"/>
                    <a:pt x="0" y="99"/>
                    <a:pt x="15" y="84"/>
                  </a:cubicBezTo>
                  <a:cubicBezTo>
                    <a:pt x="88" y="12"/>
                    <a:pt x="88" y="12"/>
                    <a:pt x="88" y="12"/>
                  </a:cubicBezTo>
                  <a:cubicBezTo>
                    <a:pt x="95" y="4"/>
                    <a:pt x="105" y="0"/>
                    <a:pt x="115" y="0"/>
                  </a:cubicBezTo>
                  <a:moveTo>
                    <a:pt x="115" y="221"/>
                  </a:moveTo>
                  <a:cubicBezTo>
                    <a:pt x="125" y="221"/>
                    <a:pt x="134" y="218"/>
                    <a:pt x="141" y="210"/>
                  </a:cubicBezTo>
                  <a:cubicBezTo>
                    <a:pt x="214" y="138"/>
                    <a:pt x="214" y="138"/>
                    <a:pt x="214" y="138"/>
                  </a:cubicBezTo>
                  <a:cubicBezTo>
                    <a:pt x="221" y="131"/>
                    <a:pt x="225" y="122"/>
                    <a:pt x="225" y="112"/>
                  </a:cubicBezTo>
                  <a:cubicBezTo>
                    <a:pt x="225" y="102"/>
                    <a:pt x="221" y="93"/>
                    <a:pt x="214" y="86"/>
                  </a:cubicBezTo>
                  <a:cubicBezTo>
                    <a:pt x="141" y="13"/>
                    <a:pt x="141" y="13"/>
                    <a:pt x="141" y="13"/>
                  </a:cubicBezTo>
                  <a:cubicBezTo>
                    <a:pt x="134" y="6"/>
                    <a:pt x="125" y="2"/>
                    <a:pt x="115" y="2"/>
                  </a:cubicBezTo>
                  <a:cubicBezTo>
                    <a:pt x="106" y="2"/>
                    <a:pt x="96" y="6"/>
                    <a:pt x="89" y="13"/>
                  </a:cubicBezTo>
                  <a:cubicBezTo>
                    <a:pt x="17" y="86"/>
                    <a:pt x="17" y="86"/>
                    <a:pt x="17" y="86"/>
                  </a:cubicBezTo>
                  <a:cubicBezTo>
                    <a:pt x="2" y="100"/>
                    <a:pt x="2" y="123"/>
                    <a:pt x="17" y="138"/>
                  </a:cubicBezTo>
                  <a:cubicBezTo>
                    <a:pt x="89" y="210"/>
                    <a:pt x="89" y="210"/>
                    <a:pt x="89" y="210"/>
                  </a:cubicBezTo>
                  <a:cubicBezTo>
                    <a:pt x="97" y="218"/>
                    <a:pt x="106" y="221"/>
                    <a:pt x="115" y="221"/>
                  </a:cubicBezTo>
                </a:path>
              </a:pathLst>
            </a:custGeom>
            <a:solidFill>
              <a:srgbClr val="64B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46">
              <a:extLst>
                <a:ext uri="{FF2B5EF4-FFF2-40B4-BE49-F238E27FC236}">
                  <a16:creationId xmlns:a16="http://schemas.microsoft.com/office/drawing/2014/main" id="{3F6DA1C9-5D89-4E7F-AD15-9FD6ADFB677A}"/>
                </a:ext>
              </a:extLst>
            </p:cNvPr>
            <p:cNvSpPr>
              <a:spLocks noChangeArrowheads="1"/>
            </p:cNvSpPr>
            <p:nvPr/>
          </p:nvSpPr>
          <p:spPr bwMode="auto">
            <a:xfrm>
              <a:off x="5417" y="2005"/>
              <a:ext cx="4" cy="40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47">
              <a:extLst>
                <a:ext uri="{FF2B5EF4-FFF2-40B4-BE49-F238E27FC236}">
                  <a16:creationId xmlns:a16="http://schemas.microsoft.com/office/drawing/2014/main" id="{49C47BAD-8407-4ABA-8579-33940F6E7FA9}"/>
                </a:ext>
              </a:extLst>
            </p:cNvPr>
            <p:cNvSpPr>
              <a:spLocks noChangeArrowheads="1"/>
            </p:cNvSpPr>
            <p:nvPr/>
          </p:nvSpPr>
          <p:spPr bwMode="auto">
            <a:xfrm>
              <a:off x="5369" y="1884"/>
              <a:ext cx="102" cy="104"/>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9">
              <a:extLst>
                <a:ext uri="{FF2B5EF4-FFF2-40B4-BE49-F238E27FC236}">
                  <a16:creationId xmlns:a16="http://schemas.microsoft.com/office/drawing/2014/main" id="{58F99BA4-4CBA-4A00-9C8D-A89158BE735F}"/>
                </a:ext>
              </a:extLst>
            </p:cNvPr>
            <p:cNvSpPr>
              <a:spLocks noEditPoints="1"/>
            </p:cNvSpPr>
            <p:nvPr/>
          </p:nvSpPr>
          <p:spPr bwMode="auto">
            <a:xfrm>
              <a:off x="5350" y="1865"/>
              <a:ext cx="143" cy="142"/>
            </a:xfrm>
            <a:custGeom>
              <a:avLst/>
              <a:gdLst>
                <a:gd name="T0" fmla="*/ 30 w 60"/>
                <a:gd name="T1" fmla="*/ 0 h 60"/>
                <a:gd name="T2" fmla="*/ 60 w 60"/>
                <a:gd name="T3" fmla="*/ 30 h 60"/>
                <a:gd name="T4" fmla="*/ 30 w 60"/>
                <a:gd name="T5" fmla="*/ 60 h 60"/>
                <a:gd name="T6" fmla="*/ 0 w 60"/>
                <a:gd name="T7" fmla="*/ 30 h 60"/>
                <a:gd name="T8" fmla="*/ 30 w 60"/>
                <a:gd name="T9" fmla="*/ 0 h 60"/>
                <a:gd name="T10" fmla="*/ 30 w 60"/>
                <a:gd name="T11" fmla="*/ 58 h 60"/>
                <a:gd name="T12" fmla="*/ 58 w 60"/>
                <a:gd name="T13" fmla="*/ 30 h 60"/>
                <a:gd name="T14" fmla="*/ 30 w 60"/>
                <a:gd name="T15" fmla="*/ 2 h 60"/>
                <a:gd name="T16" fmla="*/ 2 w 60"/>
                <a:gd name="T17" fmla="*/ 30 h 60"/>
                <a:gd name="T18" fmla="*/ 30 w 60"/>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46" y="0"/>
                    <a:pt x="60" y="13"/>
                    <a:pt x="60" y="30"/>
                  </a:cubicBezTo>
                  <a:cubicBezTo>
                    <a:pt x="60" y="47"/>
                    <a:pt x="46" y="60"/>
                    <a:pt x="30" y="60"/>
                  </a:cubicBezTo>
                  <a:cubicBezTo>
                    <a:pt x="13" y="60"/>
                    <a:pt x="0" y="47"/>
                    <a:pt x="0" y="30"/>
                  </a:cubicBezTo>
                  <a:cubicBezTo>
                    <a:pt x="0" y="13"/>
                    <a:pt x="13" y="0"/>
                    <a:pt x="30" y="0"/>
                  </a:cubicBezTo>
                  <a:close/>
                  <a:moveTo>
                    <a:pt x="30" y="58"/>
                  </a:moveTo>
                  <a:cubicBezTo>
                    <a:pt x="45" y="58"/>
                    <a:pt x="58" y="45"/>
                    <a:pt x="58" y="30"/>
                  </a:cubicBezTo>
                  <a:cubicBezTo>
                    <a:pt x="58" y="15"/>
                    <a:pt x="45" y="2"/>
                    <a:pt x="30" y="2"/>
                  </a:cubicBezTo>
                  <a:cubicBezTo>
                    <a:pt x="14" y="2"/>
                    <a:pt x="2" y="15"/>
                    <a:pt x="2" y="30"/>
                  </a:cubicBezTo>
                  <a:cubicBezTo>
                    <a:pt x="2" y="45"/>
                    <a:pt x="14" y="58"/>
                    <a:pt x="30" y="5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50">
              <a:extLst>
                <a:ext uri="{FF2B5EF4-FFF2-40B4-BE49-F238E27FC236}">
                  <a16:creationId xmlns:a16="http://schemas.microsoft.com/office/drawing/2014/main" id="{9C544B7B-2A5E-4A33-910E-4F42119771CA}"/>
                </a:ext>
              </a:extLst>
            </p:cNvPr>
            <p:cNvSpPr>
              <a:spLocks noEditPoints="1"/>
            </p:cNvSpPr>
            <p:nvPr/>
          </p:nvSpPr>
          <p:spPr bwMode="auto">
            <a:xfrm>
              <a:off x="5170" y="2421"/>
              <a:ext cx="498" cy="500"/>
            </a:xfrm>
            <a:custGeom>
              <a:avLst/>
              <a:gdLst>
                <a:gd name="T0" fmla="*/ 15 w 210"/>
                <a:gd name="T1" fmla="*/ 131 h 210"/>
                <a:gd name="T2" fmla="*/ 78 w 210"/>
                <a:gd name="T3" fmla="*/ 195 h 210"/>
                <a:gd name="T4" fmla="*/ 132 w 210"/>
                <a:gd name="T5" fmla="*/ 195 h 210"/>
                <a:gd name="T6" fmla="*/ 195 w 210"/>
                <a:gd name="T7" fmla="*/ 131 h 210"/>
                <a:gd name="T8" fmla="*/ 195 w 210"/>
                <a:gd name="T9" fmla="*/ 78 h 210"/>
                <a:gd name="T10" fmla="*/ 132 w 210"/>
                <a:gd name="T11" fmla="*/ 15 h 210"/>
                <a:gd name="T12" fmla="*/ 78 w 210"/>
                <a:gd name="T13" fmla="*/ 15 h 210"/>
                <a:gd name="T14" fmla="*/ 15 w 210"/>
                <a:gd name="T15" fmla="*/ 78 h 210"/>
                <a:gd name="T16" fmla="*/ 15 w 210"/>
                <a:gd name="T17" fmla="*/ 131 h 210"/>
                <a:gd name="T18" fmla="*/ 40 w 210"/>
                <a:gd name="T19" fmla="*/ 86 h 210"/>
                <a:gd name="T20" fmla="*/ 86 w 210"/>
                <a:gd name="T21" fmla="*/ 40 h 210"/>
                <a:gd name="T22" fmla="*/ 124 w 210"/>
                <a:gd name="T23" fmla="*/ 40 h 210"/>
                <a:gd name="T24" fmla="*/ 169 w 210"/>
                <a:gd name="T25" fmla="*/ 86 h 210"/>
                <a:gd name="T26" fmla="*/ 169 w 210"/>
                <a:gd name="T27" fmla="*/ 124 h 210"/>
                <a:gd name="T28" fmla="*/ 124 w 210"/>
                <a:gd name="T29" fmla="*/ 169 h 210"/>
                <a:gd name="T30" fmla="*/ 86 w 210"/>
                <a:gd name="T31" fmla="*/ 169 h 210"/>
                <a:gd name="T32" fmla="*/ 40 w 210"/>
                <a:gd name="T33" fmla="*/ 124 h 210"/>
                <a:gd name="T34" fmla="*/ 40 w 210"/>
                <a:gd name="T35"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5" y="131"/>
                  </a:moveTo>
                  <a:cubicBezTo>
                    <a:pt x="78" y="195"/>
                    <a:pt x="78" y="195"/>
                    <a:pt x="78" y="195"/>
                  </a:cubicBezTo>
                  <a:cubicBezTo>
                    <a:pt x="93" y="210"/>
                    <a:pt x="117" y="210"/>
                    <a:pt x="132" y="195"/>
                  </a:cubicBezTo>
                  <a:cubicBezTo>
                    <a:pt x="195" y="131"/>
                    <a:pt x="195" y="131"/>
                    <a:pt x="195" y="131"/>
                  </a:cubicBezTo>
                  <a:cubicBezTo>
                    <a:pt x="210" y="117"/>
                    <a:pt x="210" y="93"/>
                    <a:pt x="195" y="78"/>
                  </a:cubicBezTo>
                  <a:cubicBezTo>
                    <a:pt x="132" y="15"/>
                    <a:pt x="132" y="15"/>
                    <a:pt x="132" y="15"/>
                  </a:cubicBezTo>
                  <a:cubicBezTo>
                    <a:pt x="117" y="0"/>
                    <a:pt x="93" y="0"/>
                    <a:pt x="78" y="15"/>
                  </a:cubicBezTo>
                  <a:cubicBezTo>
                    <a:pt x="15" y="78"/>
                    <a:pt x="15" y="78"/>
                    <a:pt x="15" y="78"/>
                  </a:cubicBezTo>
                  <a:cubicBezTo>
                    <a:pt x="0" y="93"/>
                    <a:pt x="0" y="117"/>
                    <a:pt x="15" y="131"/>
                  </a:cubicBezTo>
                  <a:close/>
                  <a:moveTo>
                    <a:pt x="40" y="86"/>
                  </a:moveTo>
                  <a:cubicBezTo>
                    <a:pt x="86" y="40"/>
                    <a:pt x="86" y="40"/>
                    <a:pt x="86" y="40"/>
                  </a:cubicBezTo>
                  <a:cubicBezTo>
                    <a:pt x="96" y="30"/>
                    <a:pt x="113" y="30"/>
                    <a:pt x="124" y="40"/>
                  </a:cubicBezTo>
                  <a:cubicBezTo>
                    <a:pt x="169" y="86"/>
                    <a:pt x="169" y="86"/>
                    <a:pt x="169" y="86"/>
                  </a:cubicBezTo>
                  <a:cubicBezTo>
                    <a:pt x="180" y="96"/>
                    <a:pt x="180" y="113"/>
                    <a:pt x="169" y="124"/>
                  </a:cubicBezTo>
                  <a:cubicBezTo>
                    <a:pt x="124" y="169"/>
                    <a:pt x="124" y="169"/>
                    <a:pt x="124" y="169"/>
                  </a:cubicBezTo>
                  <a:cubicBezTo>
                    <a:pt x="113" y="180"/>
                    <a:pt x="96" y="180"/>
                    <a:pt x="86" y="169"/>
                  </a:cubicBezTo>
                  <a:cubicBezTo>
                    <a:pt x="40" y="124"/>
                    <a:pt x="40" y="124"/>
                    <a:pt x="40" y="124"/>
                  </a:cubicBezTo>
                  <a:cubicBezTo>
                    <a:pt x="30" y="113"/>
                    <a:pt x="30" y="96"/>
                    <a:pt x="40" y="8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1">
              <a:extLst>
                <a:ext uri="{FF2B5EF4-FFF2-40B4-BE49-F238E27FC236}">
                  <a16:creationId xmlns:a16="http://schemas.microsoft.com/office/drawing/2014/main" id="{BB1B41D5-0ECF-426C-B236-A315A546C28E}"/>
                </a:ext>
              </a:extLst>
            </p:cNvPr>
            <p:cNvSpPr>
              <a:spLocks noEditPoints="1"/>
            </p:cNvSpPr>
            <p:nvPr/>
          </p:nvSpPr>
          <p:spPr bwMode="auto">
            <a:xfrm>
              <a:off x="5146" y="2405"/>
              <a:ext cx="536" cy="530"/>
            </a:xfrm>
            <a:custGeom>
              <a:avLst/>
              <a:gdLst>
                <a:gd name="T0" fmla="*/ 115 w 226"/>
                <a:gd name="T1" fmla="*/ 0 h 223"/>
                <a:gd name="T2" fmla="*/ 142 w 226"/>
                <a:gd name="T3" fmla="*/ 12 h 223"/>
                <a:gd name="T4" fmla="*/ 215 w 226"/>
                <a:gd name="T5" fmla="*/ 84 h 223"/>
                <a:gd name="T6" fmla="*/ 226 w 226"/>
                <a:gd name="T7" fmla="*/ 112 h 223"/>
                <a:gd name="T8" fmla="*/ 215 w 226"/>
                <a:gd name="T9" fmla="*/ 139 h 223"/>
                <a:gd name="T10" fmla="*/ 142 w 226"/>
                <a:gd name="T11" fmla="*/ 212 h 223"/>
                <a:gd name="T12" fmla="*/ 115 w 226"/>
                <a:gd name="T13" fmla="*/ 223 h 223"/>
                <a:gd name="T14" fmla="*/ 87 w 226"/>
                <a:gd name="T15" fmla="*/ 212 h 223"/>
                <a:gd name="T16" fmla="*/ 15 w 226"/>
                <a:gd name="T17" fmla="*/ 139 h 223"/>
                <a:gd name="T18" fmla="*/ 15 w 226"/>
                <a:gd name="T19" fmla="*/ 84 h 223"/>
                <a:gd name="T20" fmla="*/ 87 w 226"/>
                <a:gd name="T21" fmla="*/ 12 h 223"/>
                <a:gd name="T22" fmla="*/ 115 w 226"/>
                <a:gd name="T23" fmla="*/ 0 h 223"/>
                <a:gd name="T24" fmla="*/ 115 w 226"/>
                <a:gd name="T25" fmla="*/ 221 h 223"/>
                <a:gd name="T26" fmla="*/ 141 w 226"/>
                <a:gd name="T27" fmla="*/ 210 h 223"/>
                <a:gd name="T28" fmla="*/ 213 w 226"/>
                <a:gd name="T29" fmla="*/ 138 h 223"/>
                <a:gd name="T30" fmla="*/ 224 w 226"/>
                <a:gd name="T31" fmla="*/ 112 h 223"/>
                <a:gd name="T32" fmla="*/ 213 w 226"/>
                <a:gd name="T33" fmla="*/ 86 h 223"/>
                <a:gd name="T34" fmla="*/ 141 w 226"/>
                <a:gd name="T35" fmla="*/ 13 h 223"/>
                <a:gd name="T36" fmla="*/ 115 w 226"/>
                <a:gd name="T37" fmla="*/ 2 h 223"/>
                <a:gd name="T38" fmla="*/ 89 w 226"/>
                <a:gd name="T39" fmla="*/ 13 h 223"/>
                <a:gd name="T40" fmla="*/ 16 w 226"/>
                <a:gd name="T41" fmla="*/ 86 h 223"/>
                <a:gd name="T42" fmla="*/ 16 w 226"/>
                <a:gd name="T43" fmla="*/ 138 h 223"/>
                <a:gd name="T44" fmla="*/ 89 w 226"/>
                <a:gd name="T45" fmla="*/ 210 h 223"/>
                <a:gd name="T46" fmla="*/ 115 w 226"/>
                <a:gd name="T47" fmla="*/ 2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3">
                  <a:moveTo>
                    <a:pt x="115" y="0"/>
                  </a:moveTo>
                  <a:cubicBezTo>
                    <a:pt x="125" y="0"/>
                    <a:pt x="135" y="4"/>
                    <a:pt x="142" y="12"/>
                  </a:cubicBezTo>
                  <a:cubicBezTo>
                    <a:pt x="215" y="84"/>
                    <a:pt x="215" y="84"/>
                    <a:pt x="215" y="84"/>
                  </a:cubicBezTo>
                  <a:cubicBezTo>
                    <a:pt x="222" y="92"/>
                    <a:pt x="226" y="101"/>
                    <a:pt x="226" y="112"/>
                  </a:cubicBezTo>
                  <a:cubicBezTo>
                    <a:pt x="226" y="122"/>
                    <a:pt x="222" y="132"/>
                    <a:pt x="215" y="139"/>
                  </a:cubicBezTo>
                  <a:cubicBezTo>
                    <a:pt x="142" y="212"/>
                    <a:pt x="142" y="212"/>
                    <a:pt x="142" y="212"/>
                  </a:cubicBezTo>
                  <a:cubicBezTo>
                    <a:pt x="135" y="219"/>
                    <a:pt x="125" y="223"/>
                    <a:pt x="115" y="223"/>
                  </a:cubicBezTo>
                  <a:cubicBezTo>
                    <a:pt x="104" y="223"/>
                    <a:pt x="95" y="219"/>
                    <a:pt x="87" y="212"/>
                  </a:cubicBezTo>
                  <a:cubicBezTo>
                    <a:pt x="15" y="139"/>
                    <a:pt x="15" y="139"/>
                    <a:pt x="15" y="139"/>
                  </a:cubicBezTo>
                  <a:cubicBezTo>
                    <a:pt x="0" y="124"/>
                    <a:pt x="0" y="99"/>
                    <a:pt x="15" y="84"/>
                  </a:cubicBezTo>
                  <a:cubicBezTo>
                    <a:pt x="87" y="12"/>
                    <a:pt x="87" y="12"/>
                    <a:pt x="87" y="12"/>
                  </a:cubicBezTo>
                  <a:cubicBezTo>
                    <a:pt x="95" y="4"/>
                    <a:pt x="104" y="0"/>
                    <a:pt x="115" y="0"/>
                  </a:cubicBezTo>
                  <a:close/>
                  <a:moveTo>
                    <a:pt x="115" y="221"/>
                  </a:moveTo>
                  <a:cubicBezTo>
                    <a:pt x="124" y="221"/>
                    <a:pt x="134" y="218"/>
                    <a:pt x="141" y="210"/>
                  </a:cubicBezTo>
                  <a:cubicBezTo>
                    <a:pt x="213" y="138"/>
                    <a:pt x="213" y="138"/>
                    <a:pt x="213" y="138"/>
                  </a:cubicBezTo>
                  <a:cubicBezTo>
                    <a:pt x="220" y="131"/>
                    <a:pt x="224" y="122"/>
                    <a:pt x="224" y="112"/>
                  </a:cubicBezTo>
                  <a:cubicBezTo>
                    <a:pt x="224" y="102"/>
                    <a:pt x="220" y="93"/>
                    <a:pt x="213" y="86"/>
                  </a:cubicBezTo>
                  <a:cubicBezTo>
                    <a:pt x="141" y="13"/>
                    <a:pt x="141" y="13"/>
                    <a:pt x="141" y="13"/>
                  </a:cubicBezTo>
                  <a:cubicBezTo>
                    <a:pt x="134" y="6"/>
                    <a:pt x="125" y="2"/>
                    <a:pt x="115" y="2"/>
                  </a:cubicBezTo>
                  <a:cubicBezTo>
                    <a:pt x="105" y="2"/>
                    <a:pt x="96" y="6"/>
                    <a:pt x="89" y="13"/>
                  </a:cubicBezTo>
                  <a:cubicBezTo>
                    <a:pt x="16" y="86"/>
                    <a:pt x="16" y="86"/>
                    <a:pt x="16" y="86"/>
                  </a:cubicBezTo>
                  <a:cubicBezTo>
                    <a:pt x="2" y="100"/>
                    <a:pt x="2" y="123"/>
                    <a:pt x="16" y="138"/>
                  </a:cubicBezTo>
                  <a:cubicBezTo>
                    <a:pt x="89" y="210"/>
                    <a:pt x="89" y="210"/>
                    <a:pt x="89" y="210"/>
                  </a:cubicBezTo>
                  <a:cubicBezTo>
                    <a:pt x="96" y="218"/>
                    <a:pt x="105" y="221"/>
                    <a:pt x="115" y="22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52">
              <a:extLst>
                <a:ext uri="{FF2B5EF4-FFF2-40B4-BE49-F238E27FC236}">
                  <a16:creationId xmlns:a16="http://schemas.microsoft.com/office/drawing/2014/main" id="{001AD990-55E3-4B21-B3F9-678713102A7B}"/>
                </a:ext>
              </a:extLst>
            </p:cNvPr>
            <p:cNvSpPr>
              <a:spLocks noChangeArrowheads="1"/>
            </p:cNvSpPr>
            <p:nvPr/>
          </p:nvSpPr>
          <p:spPr bwMode="auto">
            <a:xfrm>
              <a:off x="2735" y="1465"/>
              <a:ext cx="5" cy="402"/>
            </a:xfrm>
            <a:prstGeom prst="rect">
              <a:avLst/>
            </a:prstGeom>
            <a:solidFill>
              <a:srgbClr val="4955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53">
              <a:extLst>
                <a:ext uri="{FF2B5EF4-FFF2-40B4-BE49-F238E27FC236}">
                  <a16:creationId xmlns:a16="http://schemas.microsoft.com/office/drawing/2014/main" id="{B143EF08-972D-41AC-B7A4-264D8C3CF613}"/>
                </a:ext>
              </a:extLst>
            </p:cNvPr>
            <p:cNvSpPr>
              <a:spLocks noChangeArrowheads="1"/>
            </p:cNvSpPr>
            <p:nvPr/>
          </p:nvSpPr>
          <p:spPr bwMode="auto">
            <a:xfrm>
              <a:off x="2735" y="1465"/>
              <a:ext cx="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54">
              <a:extLst>
                <a:ext uri="{FF2B5EF4-FFF2-40B4-BE49-F238E27FC236}">
                  <a16:creationId xmlns:a16="http://schemas.microsoft.com/office/drawing/2014/main" id="{145E4B91-6517-4BFE-A512-23A184E55637}"/>
                </a:ext>
              </a:extLst>
            </p:cNvPr>
            <p:cNvSpPr>
              <a:spLocks noChangeArrowheads="1"/>
            </p:cNvSpPr>
            <p:nvPr/>
          </p:nvSpPr>
          <p:spPr bwMode="auto">
            <a:xfrm>
              <a:off x="2686" y="1884"/>
              <a:ext cx="102" cy="104"/>
            </a:xfrm>
            <a:prstGeom prst="ellipse">
              <a:avLst/>
            </a:pr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6">
              <a:extLst>
                <a:ext uri="{FF2B5EF4-FFF2-40B4-BE49-F238E27FC236}">
                  <a16:creationId xmlns:a16="http://schemas.microsoft.com/office/drawing/2014/main" id="{A0EC03F0-40AE-414C-9781-6113F9E318C3}"/>
                </a:ext>
              </a:extLst>
            </p:cNvPr>
            <p:cNvSpPr>
              <a:spLocks noEditPoints="1"/>
            </p:cNvSpPr>
            <p:nvPr/>
          </p:nvSpPr>
          <p:spPr bwMode="auto">
            <a:xfrm>
              <a:off x="2664" y="1865"/>
              <a:ext cx="143" cy="142"/>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2 h 60"/>
                <a:gd name="T12" fmla="*/ 2 w 60"/>
                <a:gd name="T13" fmla="*/ 30 h 60"/>
                <a:gd name="T14" fmla="*/ 30 w 60"/>
                <a:gd name="T15" fmla="*/ 58 h 60"/>
                <a:gd name="T16" fmla="*/ 58 w 60"/>
                <a:gd name="T17" fmla="*/ 30 h 60"/>
                <a:gd name="T18" fmla="*/ 30 w 60"/>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moveTo>
                    <a:pt x="30" y="2"/>
                  </a:moveTo>
                  <a:cubicBezTo>
                    <a:pt x="15" y="2"/>
                    <a:pt x="2" y="15"/>
                    <a:pt x="2" y="30"/>
                  </a:cubicBezTo>
                  <a:cubicBezTo>
                    <a:pt x="2" y="45"/>
                    <a:pt x="15" y="58"/>
                    <a:pt x="30" y="58"/>
                  </a:cubicBezTo>
                  <a:cubicBezTo>
                    <a:pt x="46" y="58"/>
                    <a:pt x="58" y="45"/>
                    <a:pt x="58" y="30"/>
                  </a:cubicBezTo>
                  <a:cubicBezTo>
                    <a:pt x="58" y="15"/>
                    <a:pt x="46" y="2"/>
                    <a:pt x="30" y="2"/>
                  </a:cubicBezTo>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7">
              <a:extLst>
                <a:ext uri="{FF2B5EF4-FFF2-40B4-BE49-F238E27FC236}">
                  <a16:creationId xmlns:a16="http://schemas.microsoft.com/office/drawing/2014/main" id="{CED7A041-97BE-491A-9184-87F34CA30EB6}"/>
                </a:ext>
              </a:extLst>
            </p:cNvPr>
            <p:cNvSpPr>
              <a:spLocks noEditPoints="1"/>
            </p:cNvSpPr>
            <p:nvPr/>
          </p:nvSpPr>
          <p:spPr bwMode="auto">
            <a:xfrm>
              <a:off x="2489" y="951"/>
              <a:ext cx="498" cy="500"/>
            </a:xfrm>
            <a:custGeom>
              <a:avLst/>
              <a:gdLst>
                <a:gd name="T0" fmla="*/ 195 w 210"/>
                <a:gd name="T1" fmla="*/ 79 h 210"/>
                <a:gd name="T2" fmla="*/ 132 w 210"/>
                <a:gd name="T3" fmla="*/ 15 h 210"/>
                <a:gd name="T4" fmla="*/ 78 w 210"/>
                <a:gd name="T5" fmla="*/ 15 h 210"/>
                <a:gd name="T6" fmla="*/ 15 w 210"/>
                <a:gd name="T7" fmla="*/ 79 h 210"/>
                <a:gd name="T8" fmla="*/ 15 w 210"/>
                <a:gd name="T9" fmla="*/ 132 h 210"/>
                <a:gd name="T10" fmla="*/ 78 w 210"/>
                <a:gd name="T11" fmla="*/ 196 h 210"/>
                <a:gd name="T12" fmla="*/ 132 w 210"/>
                <a:gd name="T13" fmla="*/ 196 h 210"/>
                <a:gd name="T14" fmla="*/ 195 w 210"/>
                <a:gd name="T15" fmla="*/ 132 h 210"/>
                <a:gd name="T16" fmla="*/ 195 w 210"/>
                <a:gd name="T17" fmla="*/ 79 h 210"/>
                <a:gd name="T18" fmla="*/ 169 w 210"/>
                <a:gd name="T19" fmla="*/ 124 h 210"/>
                <a:gd name="T20" fmla="*/ 124 w 210"/>
                <a:gd name="T21" fmla="*/ 170 h 210"/>
                <a:gd name="T22" fmla="*/ 86 w 210"/>
                <a:gd name="T23" fmla="*/ 170 h 210"/>
                <a:gd name="T24" fmla="*/ 41 w 210"/>
                <a:gd name="T25" fmla="*/ 124 h 210"/>
                <a:gd name="T26" fmla="*/ 41 w 210"/>
                <a:gd name="T27" fmla="*/ 86 h 210"/>
                <a:gd name="T28" fmla="*/ 86 w 210"/>
                <a:gd name="T29" fmla="*/ 41 h 210"/>
                <a:gd name="T30" fmla="*/ 124 w 210"/>
                <a:gd name="T31" fmla="*/ 41 h 210"/>
                <a:gd name="T32" fmla="*/ 169 w 210"/>
                <a:gd name="T33" fmla="*/ 86 h 210"/>
                <a:gd name="T34" fmla="*/ 169 w 210"/>
                <a:gd name="T35" fmla="*/ 1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95" y="79"/>
                  </a:moveTo>
                  <a:cubicBezTo>
                    <a:pt x="132" y="15"/>
                    <a:pt x="132" y="15"/>
                    <a:pt x="132" y="15"/>
                  </a:cubicBezTo>
                  <a:cubicBezTo>
                    <a:pt x="117" y="0"/>
                    <a:pt x="93" y="0"/>
                    <a:pt x="78" y="15"/>
                  </a:cubicBezTo>
                  <a:cubicBezTo>
                    <a:pt x="15" y="79"/>
                    <a:pt x="15" y="79"/>
                    <a:pt x="15" y="79"/>
                  </a:cubicBezTo>
                  <a:cubicBezTo>
                    <a:pt x="0" y="93"/>
                    <a:pt x="0" y="117"/>
                    <a:pt x="15" y="132"/>
                  </a:cubicBezTo>
                  <a:cubicBezTo>
                    <a:pt x="78" y="196"/>
                    <a:pt x="78" y="196"/>
                    <a:pt x="78" y="196"/>
                  </a:cubicBezTo>
                  <a:cubicBezTo>
                    <a:pt x="93" y="210"/>
                    <a:pt x="117" y="210"/>
                    <a:pt x="132" y="196"/>
                  </a:cubicBezTo>
                  <a:cubicBezTo>
                    <a:pt x="195" y="132"/>
                    <a:pt x="195" y="132"/>
                    <a:pt x="195" y="132"/>
                  </a:cubicBezTo>
                  <a:cubicBezTo>
                    <a:pt x="210" y="117"/>
                    <a:pt x="210" y="93"/>
                    <a:pt x="195" y="79"/>
                  </a:cubicBezTo>
                  <a:close/>
                  <a:moveTo>
                    <a:pt x="169" y="124"/>
                  </a:moveTo>
                  <a:cubicBezTo>
                    <a:pt x="124" y="170"/>
                    <a:pt x="124" y="170"/>
                    <a:pt x="124" y="170"/>
                  </a:cubicBezTo>
                  <a:cubicBezTo>
                    <a:pt x="114" y="180"/>
                    <a:pt x="97" y="180"/>
                    <a:pt x="86" y="170"/>
                  </a:cubicBezTo>
                  <a:cubicBezTo>
                    <a:pt x="41" y="124"/>
                    <a:pt x="41" y="124"/>
                    <a:pt x="41" y="124"/>
                  </a:cubicBezTo>
                  <a:cubicBezTo>
                    <a:pt x="30" y="114"/>
                    <a:pt x="30" y="97"/>
                    <a:pt x="41" y="86"/>
                  </a:cubicBezTo>
                  <a:cubicBezTo>
                    <a:pt x="86" y="41"/>
                    <a:pt x="86" y="41"/>
                    <a:pt x="86" y="41"/>
                  </a:cubicBezTo>
                  <a:cubicBezTo>
                    <a:pt x="97" y="30"/>
                    <a:pt x="114" y="30"/>
                    <a:pt x="124" y="41"/>
                  </a:cubicBezTo>
                  <a:cubicBezTo>
                    <a:pt x="169" y="86"/>
                    <a:pt x="169" y="86"/>
                    <a:pt x="169" y="86"/>
                  </a:cubicBezTo>
                  <a:cubicBezTo>
                    <a:pt x="180" y="97"/>
                    <a:pt x="180" y="114"/>
                    <a:pt x="169" y="124"/>
                  </a:cubicBezTo>
                  <a:close/>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8">
              <a:extLst>
                <a:ext uri="{FF2B5EF4-FFF2-40B4-BE49-F238E27FC236}">
                  <a16:creationId xmlns:a16="http://schemas.microsoft.com/office/drawing/2014/main" id="{618D7A68-4BDD-4E06-9BBB-3399FD9EC9D3}"/>
                </a:ext>
              </a:extLst>
            </p:cNvPr>
            <p:cNvSpPr>
              <a:spLocks noEditPoints="1"/>
            </p:cNvSpPr>
            <p:nvPr/>
          </p:nvSpPr>
          <p:spPr bwMode="auto">
            <a:xfrm>
              <a:off x="2474" y="937"/>
              <a:ext cx="537" cy="530"/>
            </a:xfrm>
            <a:custGeom>
              <a:avLst/>
              <a:gdLst>
                <a:gd name="T0" fmla="*/ 111 w 226"/>
                <a:gd name="T1" fmla="*/ 223 h 223"/>
                <a:gd name="T2" fmla="*/ 84 w 226"/>
                <a:gd name="T3" fmla="*/ 211 h 223"/>
                <a:gd name="T4" fmla="*/ 11 w 226"/>
                <a:gd name="T5" fmla="*/ 139 h 223"/>
                <a:gd name="T6" fmla="*/ 0 w 226"/>
                <a:gd name="T7" fmla="*/ 111 h 223"/>
                <a:gd name="T8" fmla="*/ 11 w 226"/>
                <a:gd name="T9" fmla="*/ 84 h 223"/>
                <a:gd name="T10" fmla="*/ 84 w 226"/>
                <a:gd name="T11" fmla="*/ 11 h 223"/>
                <a:gd name="T12" fmla="*/ 111 w 226"/>
                <a:gd name="T13" fmla="*/ 0 h 223"/>
                <a:gd name="T14" fmla="*/ 139 w 226"/>
                <a:gd name="T15" fmla="*/ 11 h 223"/>
                <a:gd name="T16" fmla="*/ 211 w 226"/>
                <a:gd name="T17" fmla="*/ 84 h 223"/>
                <a:gd name="T18" fmla="*/ 211 w 226"/>
                <a:gd name="T19" fmla="*/ 139 h 223"/>
                <a:gd name="T20" fmla="*/ 139 w 226"/>
                <a:gd name="T21" fmla="*/ 211 h 223"/>
                <a:gd name="T22" fmla="*/ 111 w 226"/>
                <a:gd name="T23" fmla="*/ 223 h 223"/>
                <a:gd name="T24" fmla="*/ 111 w 226"/>
                <a:gd name="T25" fmla="*/ 2 h 223"/>
                <a:gd name="T26" fmla="*/ 85 w 226"/>
                <a:gd name="T27" fmla="*/ 13 h 223"/>
                <a:gd name="T28" fmla="*/ 12 w 226"/>
                <a:gd name="T29" fmla="*/ 85 h 223"/>
                <a:gd name="T30" fmla="*/ 2 w 226"/>
                <a:gd name="T31" fmla="*/ 111 h 223"/>
                <a:gd name="T32" fmla="*/ 12 w 226"/>
                <a:gd name="T33" fmla="*/ 137 h 223"/>
                <a:gd name="T34" fmla="*/ 85 w 226"/>
                <a:gd name="T35" fmla="*/ 210 h 223"/>
                <a:gd name="T36" fmla="*/ 111 w 226"/>
                <a:gd name="T37" fmla="*/ 221 h 223"/>
                <a:gd name="T38" fmla="*/ 137 w 226"/>
                <a:gd name="T39" fmla="*/ 210 h 223"/>
                <a:gd name="T40" fmla="*/ 210 w 226"/>
                <a:gd name="T41" fmla="*/ 137 h 223"/>
                <a:gd name="T42" fmla="*/ 210 w 226"/>
                <a:gd name="T43" fmla="*/ 85 h 223"/>
                <a:gd name="T44" fmla="*/ 137 w 226"/>
                <a:gd name="T45" fmla="*/ 13 h 223"/>
                <a:gd name="T46" fmla="*/ 111 w 226"/>
                <a:gd name="T47"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3">
                  <a:moveTo>
                    <a:pt x="111" y="223"/>
                  </a:moveTo>
                  <a:cubicBezTo>
                    <a:pt x="101" y="223"/>
                    <a:pt x="91" y="219"/>
                    <a:pt x="84" y="211"/>
                  </a:cubicBezTo>
                  <a:cubicBezTo>
                    <a:pt x="11" y="139"/>
                    <a:pt x="11" y="139"/>
                    <a:pt x="11" y="139"/>
                  </a:cubicBezTo>
                  <a:cubicBezTo>
                    <a:pt x="4" y="131"/>
                    <a:pt x="0" y="122"/>
                    <a:pt x="0" y="111"/>
                  </a:cubicBezTo>
                  <a:cubicBezTo>
                    <a:pt x="0" y="101"/>
                    <a:pt x="4" y="91"/>
                    <a:pt x="11" y="84"/>
                  </a:cubicBezTo>
                  <a:cubicBezTo>
                    <a:pt x="84" y="11"/>
                    <a:pt x="84" y="11"/>
                    <a:pt x="84" y="11"/>
                  </a:cubicBezTo>
                  <a:cubicBezTo>
                    <a:pt x="91" y="4"/>
                    <a:pt x="101" y="0"/>
                    <a:pt x="111" y="0"/>
                  </a:cubicBezTo>
                  <a:cubicBezTo>
                    <a:pt x="121" y="0"/>
                    <a:pt x="131" y="4"/>
                    <a:pt x="139" y="11"/>
                  </a:cubicBezTo>
                  <a:cubicBezTo>
                    <a:pt x="211" y="84"/>
                    <a:pt x="211" y="84"/>
                    <a:pt x="211" y="84"/>
                  </a:cubicBezTo>
                  <a:cubicBezTo>
                    <a:pt x="226" y="99"/>
                    <a:pt x="226" y="124"/>
                    <a:pt x="211" y="139"/>
                  </a:cubicBezTo>
                  <a:cubicBezTo>
                    <a:pt x="139" y="211"/>
                    <a:pt x="139" y="211"/>
                    <a:pt x="139" y="211"/>
                  </a:cubicBezTo>
                  <a:cubicBezTo>
                    <a:pt x="131" y="219"/>
                    <a:pt x="121" y="223"/>
                    <a:pt x="111" y="223"/>
                  </a:cubicBezTo>
                  <a:moveTo>
                    <a:pt x="111" y="2"/>
                  </a:moveTo>
                  <a:cubicBezTo>
                    <a:pt x="102" y="2"/>
                    <a:pt x="92" y="6"/>
                    <a:pt x="85" y="13"/>
                  </a:cubicBezTo>
                  <a:cubicBezTo>
                    <a:pt x="12" y="85"/>
                    <a:pt x="12" y="85"/>
                    <a:pt x="12" y="85"/>
                  </a:cubicBezTo>
                  <a:cubicBezTo>
                    <a:pt x="6" y="92"/>
                    <a:pt x="2" y="102"/>
                    <a:pt x="2" y="111"/>
                  </a:cubicBezTo>
                  <a:cubicBezTo>
                    <a:pt x="2" y="121"/>
                    <a:pt x="6" y="130"/>
                    <a:pt x="12" y="137"/>
                  </a:cubicBezTo>
                  <a:cubicBezTo>
                    <a:pt x="85" y="210"/>
                    <a:pt x="85" y="210"/>
                    <a:pt x="85" y="210"/>
                  </a:cubicBezTo>
                  <a:cubicBezTo>
                    <a:pt x="92" y="217"/>
                    <a:pt x="101" y="221"/>
                    <a:pt x="111" y="221"/>
                  </a:cubicBezTo>
                  <a:cubicBezTo>
                    <a:pt x="121" y="221"/>
                    <a:pt x="130" y="217"/>
                    <a:pt x="137" y="210"/>
                  </a:cubicBezTo>
                  <a:cubicBezTo>
                    <a:pt x="210" y="137"/>
                    <a:pt x="210" y="137"/>
                    <a:pt x="210" y="137"/>
                  </a:cubicBezTo>
                  <a:cubicBezTo>
                    <a:pt x="224" y="123"/>
                    <a:pt x="224" y="100"/>
                    <a:pt x="210" y="85"/>
                  </a:cubicBezTo>
                  <a:cubicBezTo>
                    <a:pt x="137" y="13"/>
                    <a:pt x="137" y="13"/>
                    <a:pt x="137" y="13"/>
                  </a:cubicBezTo>
                  <a:cubicBezTo>
                    <a:pt x="130" y="6"/>
                    <a:pt x="121" y="2"/>
                    <a:pt x="111" y="2"/>
                  </a:cubicBezTo>
                </a:path>
              </a:pathLst>
            </a:custGeom>
            <a:solidFill>
              <a:srgbClr val="49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59">
              <a:extLst>
                <a:ext uri="{FF2B5EF4-FFF2-40B4-BE49-F238E27FC236}">
                  <a16:creationId xmlns:a16="http://schemas.microsoft.com/office/drawing/2014/main" id="{9C5DE851-642E-4D96-B13E-B4599F9485DD}"/>
                </a:ext>
              </a:extLst>
            </p:cNvPr>
            <p:cNvSpPr>
              <a:spLocks noChangeArrowheads="1"/>
            </p:cNvSpPr>
            <p:nvPr/>
          </p:nvSpPr>
          <p:spPr bwMode="auto">
            <a:xfrm>
              <a:off x="4525" y="1465"/>
              <a:ext cx="4" cy="40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60">
              <a:extLst>
                <a:ext uri="{FF2B5EF4-FFF2-40B4-BE49-F238E27FC236}">
                  <a16:creationId xmlns:a16="http://schemas.microsoft.com/office/drawing/2014/main" id="{C221450B-966D-4241-A48D-CBF1622A1E39}"/>
                </a:ext>
              </a:extLst>
            </p:cNvPr>
            <p:cNvSpPr>
              <a:spLocks noChangeArrowheads="1"/>
            </p:cNvSpPr>
            <p:nvPr/>
          </p:nvSpPr>
          <p:spPr bwMode="auto">
            <a:xfrm>
              <a:off x="4475" y="1884"/>
              <a:ext cx="102" cy="104"/>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62">
              <a:extLst>
                <a:ext uri="{FF2B5EF4-FFF2-40B4-BE49-F238E27FC236}">
                  <a16:creationId xmlns:a16="http://schemas.microsoft.com/office/drawing/2014/main" id="{F1A54FE5-9867-404D-A6ED-2C5AC8CA467B}"/>
                </a:ext>
              </a:extLst>
            </p:cNvPr>
            <p:cNvSpPr>
              <a:spLocks noEditPoints="1"/>
            </p:cNvSpPr>
            <p:nvPr/>
          </p:nvSpPr>
          <p:spPr bwMode="auto">
            <a:xfrm>
              <a:off x="4453" y="1865"/>
              <a:ext cx="145" cy="142"/>
            </a:xfrm>
            <a:custGeom>
              <a:avLst/>
              <a:gdLst>
                <a:gd name="T0" fmla="*/ 30 w 61"/>
                <a:gd name="T1" fmla="*/ 60 h 60"/>
                <a:gd name="T2" fmla="*/ 0 w 61"/>
                <a:gd name="T3" fmla="*/ 30 h 60"/>
                <a:gd name="T4" fmla="*/ 30 w 61"/>
                <a:gd name="T5" fmla="*/ 0 h 60"/>
                <a:gd name="T6" fmla="*/ 61 w 61"/>
                <a:gd name="T7" fmla="*/ 30 h 60"/>
                <a:gd name="T8" fmla="*/ 30 w 61"/>
                <a:gd name="T9" fmla="*/ 60 h 60"/>
                <a:gd name="T10" fmla="*/ 30 w 61"/>
                <a:gd name="T11" fmla="*/ 2 h 60"/>
                <a:gd name="T12" fmla="*/ 3 w 61"/>
                <a:gd name="T13" fmla="*/ 30 h 60"/>
                <a:gd name="T14" fmla="*/ 30 w 61"/>
                <a:gd name="T15" fmla="*/ 58 h 60"/>
                <a:gd name="T16" fmla="*/ 58 w 61"/>
                <a:gd name="T17" fmla="*/ 30 h 60"/>
                <a:gd name="T18" fmla="*/ 30 w 61"/>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0">
                  <a:moveTo>
                    <a:pt x="30" y="60"/>
                  </a:moveTo>
                  <a:cubicBezTo>
                    <a:pt x="14" y="60"/>
                    <a:pt x="0" y="47"/>
                    <a:pt x="0" y="30"/>
                  </a:cubicBezTo>
                  <a:cubicBezTo>
                    <a:pt x="0" y="13"/>
                    <a:pt x="14" y="0"/>
                    <a:pt x="30" y="0"/>
                  </a:cubicBezTo>
                  <a:cubicBezTo>
                    <a:pt x="47" y="0"/>
                    <a:pt x="61" y="13"/>
                    <a:pt x="61" y="30"/>
                  </a:cubicBezTo>
                  <a:cubicBezTo>
                    <a:pt x="61" y="47"/>
                    <a:pt x="47" y="60"/>
                    <a:pt x="30" y="60"/>
                  </a:cubicBezTo>
                  <a:close/>
                  <a:moveTo>
                    <a:pt x="30" y="2"/>
                  </a:moveTo>
                  <a:cubicBezTo>
                    <a:pt x="15" y="2"/>
                    <a:pt x="3" y="15"/>
                    <a:pt x="3" y="30"/>
                  </a:cubicBezTo>
                  <a:cubicBezTo>
                    <a:pt x="3" y="45"/>
                    <a:pt x="15" y="58"/>
                    <a:pt x="30" y="58"/>
                  </a:cubicBezTo>
                  <a:cubicBezTo>
                    <a:pt x="46" y="58"/>
                    <a:pt x="58" y="45"/>
                    <a:pt x="58" y="30"/>
                  </a:cubicBezTo>
                  <a:cubicBezTo>
                    <a:pt x="58" y="15"/>
                    <a:pt x="46" y="2"/>
                    <a:pt x="30" y="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63">
              <a:extLst>
                <a:ext uri="{FF2B5EF4-FFF2-40B4-BE49-F238E27FC236}">
                  <a16:creationId xmlns:a16="http://schemas.microsoft.com/office/drawing/2014/main" id="{9528AFFE-45F7-4D15-BA3E-8C5E786F9860}"/>
                </a:ext>
              </a:extLst>
            </p:cNvPr>
            <p:cNvSpPr>
              <a:spLocks noEditPoints="1"/>
            </p:cNvSpPr>
            <p:nvPr/>
          </p:nvSpPr>
          <p:spPr bwMode="auto">
            <a:xfrm>
              <a:off x="4278" y="951"/>
              <a:ext cx="498" cy="500"/>
            </a:xfrm>
            <a:custGeom>
              <a:avLst/>
              <a:gdLst>
                <a:gd name="T0" fmla="*/ 195 w 210"/>
                <a:gd name="T1" fmla="*/ 79 h 210"/>
                <a:gd name="T2" fmla="*/ 132 w 210"/>
                <a:gd name="T3" fmla="*/ 15 h 210"/>
                <a:gd name="T4" fmla="*/ 79 w 210"/>
                <a:gd name="T5" fmla="*/ 15 h 210"/>
                <a:gd name="T6" fmla="*/ 15 w 210"/>
                <a:gd name="T7" fmla="*/ 79 h 210"/>
                <a:gd name="T8" fmla="*/ 15 w 210"/>
                <a:gd name="T9" fmla="*/ 132 h 210"/>
                <a:gd name="T10" fmla="*/ 79 w 210"/>
                <a:gd name="T11" fmla="*/ 196 h 210"/>
                <a:gd name="T12" fmla="*/ 132 w 210"/>
                <a:gd name="T13" fmla="*/ 196 h 210"/>
                <a:gd name="T14" fmla="*/ 195 w 210"/>
                <a:gd name="T15" fmla="*/ 132 h 210"/>
                <a:gd name="T16" fmla="*/ 195 w 210"/>
                <a:gd name="T17" fmla="*/ 79 h 210"/>
                <a:gd name="T18" fmla="*/ 170 w 210"/>
                <a:gd name="T19" fmla="*/ 124 h 210"/>
                <a:gd name="T20" fmla="*/ 124 w 210"/>
                <a:gd name="T21" fmla="*/ 170 h 210"/>
                <a:gd name="T22" fmla="*/ 86 w 210"/>
                <a:gd name="T23" fmla="*/ 170 h 210"/>
                <a:gd name="T24" fmla="*/ 41 w 210"/>
                <a:gd name="T25" fmla="*/ 124 h 210"/>
                <a:gd name="T26" fmla="*/ 41 w 210"/>
                <a:gd name="T27" fmla="*/ 86 h 210"/>
                <a:gd name="T28" fmla="*/ 86 w 210"/>
                <a:gd name="T29" fmla="*/ 41 h 210"/>
                <a:gd name="T30" fmla="*/ 124 w 210"/>
                <a:gd name="T31" fmla="*/ 41 h 210"/>
                <a:gd name="T32" fmla="*/ 170 w 210"/>
                <a:gd name="T33" fmla="*/ 86 h 210"/>
                <a:gd name="T34" fmla="*/ 170 w 210"/>
                <a:gd name="T35" fmla="*/ 1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10">
                  <a:moveTo>
                    <a:pt x="195" y="79"/>
                  </a:moveTo>
                  <a:cubicBezTo>
                    <a:pt x="132" y="15"/>
                    <a:pt x="132" y="15"/>
                    <a:pt x="132" y="15"/>
                  </a:cubicBezTo>
                  <a:cubicBezTo>
                    <a:pt x="117" y="0"/>
                    <a:pt x="93" y="0"/>
                    <a:pt x="79" y="15"/>
                  </a:cubicBezTo>
                  <a:cubicBezTo>
                    <a:pt x="15" y="79"/>
                    <a:pt x="15" y="79"/>
                    <a:pt x="15" y="79"/>
                  </a:cubicBezTo>
                  <a:cubicBezTo>
                    <a:pt x="0" y="93"/>
                    <a:pt x="0" y="117"/>
                    <a:pt x="15" y="132"/>
                  </a:cubicBezTo>
                  <a:cubicBezTo>
                    <a:pt x="79" y="196"/>
                    <a:pt x="79" y="196"/>
                    <a:pt x="79" y="196"/>
                  </a:cubicBezTo>
                  <a:cubicBezTo>
                    <a:pt x="93" y="210"/>
                    <a:pt x="117" y="210"/>
                    <a:pt x="132" y="196"/>
                  </a:cubicBezTo>
                  <a:cubicBezTo>
                    <a:pt x="195" y="132"/>
                    <a:pt x="195" y="132"/>
                    <a:pt x="195" y="132"/>
                  </a:cubicBezTo>
                  <a:cubicBezTo>
                    <a:pt x="210" y="117"/>
                    <a:pt x="210" y="93"/>
                    <a:pt x="195" y="79"/>
                  </a:cubicBezTo>
                  <a:close/>
                  <a:moveTo>
                    <a:pt x="170" y="124"/>
                  </a:moveTo>
                  <a:cubicBezTo>
                    <a:pt x="124" y="170"/>
                    <a:pt x="124" y="170"/>
                    <a:pt x="124" y="170"/>
                  </a:cubicBezTo>
                  <a:cubicBezTo>
                    <a:pt x="114" y="180"/>
                    <a:pt x="97" y="180"/>
                    <a:pt x="86" y="170"/>
                  </a:cubicBezTo>
                  <a:cubicBezTo>
                    <a:pt x="41" y="124"/>
                    <a:pt x="41" y="124"/>
                    <a:pt x="41" y="124"/>
                  </a:cubicBezTo>
                  <a:cubicBezTo>
                    <a:pt x="30" y="114"/>
                    <a:pt x="30" y="97"/>
                    <a:pt x="41" y="86"/>
                  </a:cubicBezTo>
                  <a:cubicBezTo>
                    <a:pt x="86" y="41"/>
                    <a:pt x="86" y="41"/>
                    <a:pt x="86" y="41"/>
                  </a:cubicBezTo>
                  <a:cubicBezTo>
                    <a:pt x="97" y="30"/>
                    <a:pt x="114" y="30"/>
                    <a:pt x="124" y="41"/>
                  </a:cubicBezTo>
                  <a:cubicBezTo>
                    <a:pt x="170" y="86"/>
                    <a:pt x="170" y="86"/>
                    <a:pt x="170" y="86"/>
                  </a:cubicBezTo>
                  <a:cubicBezTo>
                    <a:pt x="180" y="97"/>
                    <a:pt x="180" y="114"/>
                    <a:pt x="170" y="124"/>
                  </a:cubicBez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64">
              <a:extLst>
                <a:ext uri="{FF2B5EF4-FFF2-40B4-BE49-F238E27FC236}">
                  <a16:creationId xmlns:a16="http://schemas.microsoft.com/office/drawing/2014/main" id="{DE34C9D2-2B96-43FD-A76E-789570DB79E2}"/>
                </a:ext>
              </a:extLst>
            </p:cNvPr>
            <p:cNvSpPr>
              <a:spLocks noEditPoints="1"/>
            </p:cNvSpPr>
            <p:nvPr/>
          </p:nvSpPr>
          <p:spPr bwMode="auto">
            <a:xfrm>
              <a:off x="4264" y="937"/>
              <a:ext cx="538" cy="530"/>
            </a:xfrm>
            <a:custGeom>
              <a:avLst/>
              <a:gdLst>
                <a:gd name="T0" fmla="*/ 111 w 227"/>
                <a:gd name="T1" fmla="*/ 223 h 223"/>
                <a:gd name="T2" fmla="*/ 84 w 227"/>
                <a:gd name="T3" fmla="*/ 211 h 223"/>
                <a:gd name="T4" fmla="*/ 11 w 227"/>
                <a:gd name="T5" fmla="*/ 139 h 223"/>
                <a:gd name="T6" fmla="*/ 0 w 227"/>
                <a:gd name="T7" fmla="*/ 111 h 223"/>
                <a:gd name="T8" fmla="*/ 11 w 227"/>
                <a:gd name="T9" fmla="*/ 84 h 223"/>
                <a:gd name="T10" fmla="*/ 84 w 227"/>
                <a:gd name="T11" fmla="*/ 11 h 223"/>
                <a:gd name="T12" fmla="*/ 111 w 227"/>
                <a:gd name="T13" fmla="*/ 0 h 223"/>
                <a:gd name="T14" fmla="*/ 139 w 227"/>
                <a:gd name="T15" fmla="*/ 11 h 223"/>
                <a:gd name="T16" fmla="*/ 211 w 227"/>
                <a:gd name="T17" fmla="*/ 84 h 223"/>
                <a:gd name="T18" fmla="*/ 211 w 227"/>
                <a:gd name="T19" fmla="*/ 139 h 223"/>
                <a:gd name="T20" fmla="*/ 139 w 227"/>
                <a:gd name="T21" fmla="*/ 211 h 223"/>
                <a:gd name="T22" fmla="*/ 111 w 227"/>
                <a:gd name="T23" fmla="*/ 223 h 223"/>
                <a:gd name="T24" fmla="*/ 111 w 227"/>
                <a:gd name="T25" fmla="*/ 2 h 223"/>
                <a:gd name="T26" fmla="*/ 85 w 227"/>
                <a:gd name="T27" fmla="*/ 13 h 223"/>
                <a:gd name="T28" fmla="*/ 13 w 227"/>
                <a:gd name="T29" fmla="*/ 85 h 223"/>
                <a:gd name="T30" fmla="*/ 2 w 227"/>
                <a:gd name="T31" fmla="*/ 111 h 223"/>
                <a:gd name="T32" fmla="*/ 13 w 227"/>
                <a:gd name="T33" fmla="*/ 137 h 223"/>
                <a:gd name="T34" fmla="*/ 85 w 227"/>
                <a:gd name="T35" fmla="*/ 210 h 223"/>
                <a:gd name="T36" fmla="*/ 111 w 227"/>
                <a:gd name="T37" fmla="*/ 221 h 223"/>
                <a:gd name="T38" fmla="*/ 137 w 227"/>
                <a:gd name="T39" fmla="*/ 210 h 223"/>
                <a:gd name="T40" fmla="*/ 210 w 227"/>
                <a:gd name="T41" fmla="*/ 137 h 223"/>
                <a:gd name="T42" fmla="*/ 210 w 227"/>
                <a:gd name="T43" fmla="*/ 85 h 223"/>
                <a:gd name="T44" fmla="*/ 137 w 227"/>
                <a:gd name="T45" fmla="*/ 13 h 223"/>
                <a:gd name="T46" fmla="*/ 111 w 227"/>
                <a:gd name="T47"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1" y="223"/>
                  </a:moveTo>
                  <a:cubicBezTo>
                    <a:pt x="101" y="223"/>
                    <a:pt x="91" y="219"/>
                    <a:pt x="84" y="211"/>
                  </a:cubicBezTo>
                  <a:cubicBezTo>
                    <a:pt x="11" y="139"/>
                    <a:pt x="11" y="139"/>
                    <a:pt x="11" y="139"/>
                  </a:cubicBezTo>
                  <a:cubicBezTo>
                    <a:pt x="4" y="131"/>
                    <a:pt x="0" y="122"/>
                    <a:pt x="0" y="111"/>
                  </a:cubicBezTo>
                  <a:cubicBezTo>
                    <a:pt x="0" y="101"/>
                    <a:pt x="4" y="91"/>
                    <a:pt x="11" y="84"/>
                  </a:cubicBezTo>
                  <a:cubicBezTo>
                    <a:pt x="84" y="11"/>
                    <a:pt x="84" y="11"/>
                    <a:pt x="84" y="11"/>
                  </a:cubicBezTo>
                  <a:cubicBezTo>
                    <a:pt x="91" y="4"/>
                    <a:pt x="101" y="0"/>
                    <a:pt x="111" y="0"/>
                  </a:cubicBezTo>
                  <a:cubicBezTo>
                    <a:pt x="122" y="0"/>
                    <a:pt x="131" y="4"/>
                    <a:pt x="139" y="11"/>
                  </a:cubicBezTo>
                  <a:cubicBezTo>
                    <a:pt x="211" y="84"/>
                    <a:pt x="211" y="84"/>
                    <a:pt x="211" y="84"/>
                  </a:cubicBezTo>
                  <a:cubicBezTo>
                    <a:pt x="227" y="99"/>
                    <a:pt x="227" y="124"/>
                    <a:pt x="211" y="139"/>
                  </a:cubicBezTo>
                  <a:cubicBezTo>
                    <a:pt x="139" y="211"/>
                    <a:pt x="139" y="211"/>
                    <a:pt x="139" y="211"/>
                  </a:cubicBezTo>
                  <a:cubicBezTo>
                    <a:pt x="131" y="219"/>
                    <a:pt x="122" y="223"/>
                    <a:pt x="111" y="223"/>
                  </a:cubicBezTo>
                  <a:close/>
                  <a:moveTo>
                    <a:pt x="111" y="2"/>
                  </a:moveTo>
                  <a:cubicBezTo>
                    <a:pt x="102" y="2"/>
                    <a:pt x="92" y="6"/>
                    <a:pt x="85" y="13"/>
                  </a:cubicBezTo>
                  <a:cubicBezTo>
                    <a:pt x="13" y="85"/>
                    <a:pt x="13" y="85"/>
                    <a:pt x="13" y="85"/>
                  </a:cubicBezTo>
                  <a:cubicBezTo>
                    <a:pt x="6" y="92"/>
                    <a:pt x="2" y="102"/>
                    <a:pt x="2" y="111"/>
                  </a:cubicBezTo>
                  <a:cubicBezTo>
                    <a:pt x="2" y="121"/>
                    <a:pt x="6" y="130"/>
                    <a:pt x="13" y="137"/>
                  </a:cubicBezTo>
                  <a:cubicBezTo>
                    <a:pt x="85" y="210"/>
                    <a:pt x="85" y="210"/>
                    <a:pt x="85" y="210"/>
                  </a:cubicBezTo>
                  <a:cubicBezTo>
                    <a:pt x="92" y="217"/>
                    <a:pt x="101" y="221"/>
                    <a:pt x="111" y="221"/>
                  </a:cubicBezTo>
                  <a:cubicBezTo>
                    <a:pt x="121" y="221"/>
                    <a:pt x="130" y="217"/>
                    <a:pt x="137" y="210"/>
                  </a:cubicBezTo>
                  <a:cubicBezTo>
                    <a:pt x="210" y="137"/>
                    <a:pt x="210" y="137"/>
                    <a:pt x="210" y="137"/>
                  </a:cubicBezTo>
                  <a:cubicBezTo>
                    <a:pt x="224" y="123"/>
                    <a:pt x="224" y="100"/>
                    <a:pt x="210" y="85"/>
                  </a:cubicBezTo>
                  <a:cubicBezTo>
                    <a:pt x="137" y="13"/>
                    <a:pt x="137" y="13"/>
                    <a:pt x="137" y="13"/>
                  </a:cubicBezTo>
                  <a:cubicBezTo>
                    <a:pt x="130" y="6"/>
                    <a:pt x="121" y="2"/>
                    <a:pt x="111" y="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65">
              <a:extLst>
                <a:ext uri="{FF2B5EF4-FFF2-40B4-BE49-F238E27FC236}">
                  <a16:creationId xmlns:a16="http://schemas.microsoft.com/office/drawing/2014/main" id="{E8229D5D-A833-4302-8CD1-CD3A040038AA}"/>
                </a:ext>
              </a:extLst>
            </p:cNvPr>
            <p:cNvSpPr>
              <a:spLocks noChangeArrowheads="1"/>
            </p:cNvSpPr>
            <p:nvPr/>
          </p:nvSpPr>
          <p:spPr bwMode="auto">
            <a:xfrm>
              <a:off x="6321" y="1465"/>
              <a:ext cx="5" cy="402"/>
            </a:xfrm>
            <a:prstGeom prst="rect">
              <a:avLst/>
            </a:prstGeom>
            <a:solidFill>
              <a:srgbClr val="01A8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66">
              <a:extLst>
                <a:ext uri="{FF2B5EF4-FFF2-40B4-BE49-F238E27FC236}">
                  <a16:creationId xmlns:a16="http://schemas.microsoft.com/office/drawing/2014/main" id="{0AF52E2D-1645-4C6C-8797-CC747EB140AF}"/>
                </a:ext>
              </a:extLst>
            </p:cNvPr>
            <p:cNvSpPr>
              <a:spLocks noChangeArrowheads="1"/>
            </p:cNvSpPr>
            <p:nvPr/>
          </p:nvSpPr>
          <p:spPr bwMode="auto">
            <a:xfrm>
              <a:off x="6271" y="1884"/>
              <a:ext cx="104" cy="104"/>
            </a:xfrm>
            <a:prstGeom prst="ellipse">
              <a:avLst/>
            </a:pr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8">
              <a:extLst>
                <a:ext uri="{FF2B5EF4-FFF2-40B4-BE49-F238E27FC236}">
                  <a16:creationId xmlns:a16="http://schemas.microsoft.com/office/drawing/2014/main" id="{0B7317A0-6644-4FC3-A6BD-4E77E57AE80B}"/>
                </a:ext>
              </a:extLst>
            </p:cNvPr>
            <p:cNvSpPr>
              <a:spLocks noEditPoints="1"/>
            </p:cNvSpPr>
            <p:nvPr/>
          </p:nvSpPr>
          <p:spPr bwMode="auto">
            <a:xfrm>
              <a:off x="6252" y="1865"/>
              <a:ext cx="142" cy="142"/>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2 h 60"/>
                <a:gd name="T12" fmla="*/ 2 w 60"/>
                <a:gd name="T13" fmla="*/ 30 h 60"/>
                <a:gd name="T14" fmla="*/ 30 w 60"/>
                <a:gd name="T15" fmla="*/ 58 h 60"/>
                <a:gd name="T16" fmla="*/ 58 w 60"/>
                <a:gd name="T17" fmla="*/ 30 h 60"/>
                <a:gd name="T18" fmla="*/ 30 w 60"/>
                <a:gd name="T19"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2"/>
                  </a:moveTo>
                  <a:cubicBezTo>
                    <a:pt x="14" y="2"/>
                    <a:pt x="2" y="15"/>
                    <a:pt x="2" y="30"/>
                  </a:cubicBezTo>
                  <a:cubicBezTo>
                    <a:pt x="2" y="45"/>
                    <a:pt x="14" y="58"/>
                    <a:pt x="30" y="58"/>
                  </a:cubicBezTo>
                  <a:cubicBezTo>
                    <a:pt x="45" y="58"/>
                    <a:pt x="58" y="45"/>
                    <a:pt x="58" y="30"/>
                  </a:cubicBezTo>
                  <a:cubicBezTo>
                    <a:pt x="58" y="15"/>
                    <a:pt x="45" y="2"/>
                    <a:pt x="30" y="2"/>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9">
              <a:extLst>
                <a:ext uri="{FF2B5EF4-FFF2-40B4-BE49-F238E27FC236}">
                  <a16:creationId xmlns:a16="http://schemas.microsoft.com/office/drawing/2014/main" id="{57309E8F-70C5-4FCD-954C-C9D6059382DB}"/>
                </a:ext>
              </a:extLst>
            </p:cNvPr>
            <p:cNvSpPr>
              <a:spLocks noEditPoints="1"/>
            </p:cNvSpPr>
            <p:nvPr/>
          </p:nvSpPr>
          <p:spPr bwMode="auto">
            <a:xfrm>
              <a:off x="6076" y="951"/>
              <a:ext cx="496" cy="500"/>
            </a:xfrm>
            <a:custGeom>
              <a:avLst/>
              <a:gdLst>
                <a:gd name="T0" fmla="*/ 195 w 209"/>
                <a:gd name="T1" fmla="*/ 79 h 210"/>
                <a:gd name="T2" fmla="*/ 131 w 209"/>
                <a:gd name="T3" fmla="*/ 15 h 210"/>
                <a:gd name="T4" fmla="*/ 78 w 209"/>
                <a:gd name="T5" fmla="*/ 15 h 210"/>
                <a:gd name="T6" fmla="*/ 14 w 209"/>
                <a:gd name="T7" fmla="*/ 79 h 210"/>
                <a:gd name="T8" fmla="*/ 14 w 209"/>
                <a:gd name="T9" fmla="*/ 132 h 210"/>
                <a:gd name="T10" fmla="*/ 78 w 209"/>
                <a:gd name="T11" fmla="*/ 196 h 210"/>
                <a:gd name="T12" fmla="*/ 131 w 209"/>
                <a:gd name="T13" fmla="*/ 196 h 210"/>
                <a:gd name="T14" fmla="*/ 195 w 209"/>
                <a:gd name="T15" fmla="*/ 132 h 210"/>
                <a:gd name="T16" fmla="*/ 195 w 209"/>
                <a:gd name="T17" fmla="*/ 79 h 210"/>
                <a:gd name="T18" fmla="*/ 169 w 209"/>
                <a:gd name="T19" fmla="*/ 124 h 210"/>
                <a:gd name="T20" fmla="*/ 124 w 209"/>
                <a:gd name="T21" fmla="*/ 170 h 210"/>
                <a:gd name="T22" fmla="*/ 85 w 209"/>
                <a:gd name="T23" fmla="*/ 170 h 210"/>
                <a:gd name="T24" fmla="*/ 40 w 209"/>
                <a:gd name="T25" fmla="*/ 124 h 210"/>
                <a:gd name="T26" fmla="*/ 40 w 209"/>
                <a:gd name="T27" fmla="*/ 86 h 210"/>
                <a:gd name="T28" fmla="*/ 85 w 209"/>
                <a:gd name="T29" fmla="*/ 41 h 210"/>
                <a:gd name="T30" fmla="*/ 124 w 209"/>
                <a:gd name="T31" fmla="*/ 41 h 210"/>
                <a:gd name="T32" fmla="*/ 169 w 209"/>
                <a:gd name="T33" fmla="*/ 86 h 210"/>
                <a:gd name="T34" fmla="*/ 169 w 209"/>
                <a:gd name="T35" fmla="*/ 1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10">
                  <a:moveTo>
                    <a:pt x="195" y="79"/>
                  </a:moveTo>
                  <a:cubicBezTo>
                    <a:pt x="131" y="15"/>
                    <a:pt x="131" y="15"/>
                    <a:pt x="131" y="15"/>
                  </a:cubicBezTo>
                  <a:cubicBezTo>
                    <a:pt x="116" y="0"/>
                    <a:pt x="93" y="0"/>
                    <a:pt x="78" y="15"/>
                  </a:cubicBezTo>
                  <a:cubicBezTo>
                    <a:pt x="14" y="79"/>
                    <a:pt x="14" y="79"/>
                    <a:pt x="14" y="79"/>
                  </a:cubicBezTo>
                  <a:cubicBezTo>
                    <a:pt x="0" y="93"/>
                    <a:pt x="0" y="117"/>
                    <a:pt x="14" y="132"/>
                  </a:cubicBezTo>
                  <a:cubicBezTo>
                    <a:pt x="78" y="196"/>
                    <a:pt x="78" y="196"/>
                    <a:pt x="78" y="196"/>
                  </a:cubicBezTo>
                  <a:cubicBezTo>
                    <a:pt x="93" y="210"/>
                    <a:pt x="116" y="210"/>
                    <a:pt x="131" y="196"/>
                  </a:cubicBezTo>
                  <a:cubicBezTo>
                    <a:pt x="195" y="132"/>
                    <a:pt x="195" y="132"/>
                    <a:pt x="195" y="132"/>
                  </a:cubicBezTo>
                  <a:cubicBezTo>
                    <a:pt x="209" y="117"/>
                    <a:pt x="209" y="93"/>
                    <a:pt x="195" y="79"/>
                  </a:cubicBezTo>
                  <a:close/>
                  <a:moveTo>
                    <a:pt x="169" y="124"/>
                  </a:moveTo>
                  <a:cubicBezTo>
                    <a:pt x="124" y="170"/>
                    <a:pt x="124" y="170"/>
                    <a:pt x="124" y="170"/>
                  </a:cubicBezTo>
                  <a:cubicBezTo>
                    <a:pt x="113" y="180"/>
                    <a:pt x="96" y="180"/>
                    <a:pt x="85" y="170"/>
                  </a:cubicBezTo>
                  <a:cubicBezTo>
                    <a:pt x="40" y="124"/>
                    <a:pt x="40" y="124"/>
                    <a:pt x="40" y="124"/>
                  </a:cubicBezTo>
                  <a:cubicBezTo>
                    <a:pt x="30" y="114"/>
                    <a:pt x="30" y="97"/>
                    <a:pt x="40" y="86"/>
                  </a:cubicBezTo>
                  <a:cubicBezTo>
                    <a:pt x="85" y="41"/>
                    <a:pt x="85" y="41"/>
                    <a:pt x="85" y="41"/>
                  </a:cubicBezTo>
                  <a:cubicBezTo>
                    <a:pt x="96" y="30"/>
                    <a:pt x="113" y="30"/>
                    <a:pt x="124" y="41"/>
                  </a:cubicBezTo>
                  <a:cubicBezTo>
                    <a:pt x="169" y="86"/>
                    <a:pt x="169" y="86"/>
                    <a:pt x="169" y="86"/>
                  </a:cubicBezTo>
                  <a:cubicBezTo>
                    <a:pt x="179" y="97"/>
                    <a:pt x="179" y="114"/>
                    <a:pt x="169" y="12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70">
              <a:extLst>
                <a:ext uri="{FF2B5EF4-FFF2-40B4-BE49-F238E27FC236}">
                  <a16:creationId xmlns:a16="http://schemas.microsoft.com/office/drawing/2014/main" id="{15D4155F-49CB-4840-B427-033DCAAF0ED8}"/>
                </a:ext>
              </a:extLst>
            </p:cNvPr>
            <p:cNvSpPr>
              <a:spLocks noEditPoints="1"/>
            </p:cNvSpPr>
            <p:nvPr/>
          </p:nvSpPr>
          <p:spPr bwMode="auto">
            <a:xfrm>
              <a:off x="6060" y="937"/>
              <a:ext cx="538" cy="530"/>
            </a:xfrm>
            <a:custGeom>
              <a:avLst/>
              <a:gdLst>
                <a:gd name="T0" fmla="*/ 112 w 227"/>
                <a:gd name="T1" fmla="*/ 223 h 223"/>
                <a:gd name="T2" fmla="*/ 84 w 227"/>
                <a:gd name="T3" fmla="*/ 211 h 223"/>
                <a:gd name="T4" fmla="*/ 11 w 227"/>
                <a:gd name="T5" fmla="*/ 139 h 223"/>
                <a:gd name="T6" fmla="*/ 0 w 227"/>
                <a:gd name="T7" fmla="*/ 111 h 223"/>
                <a:gd name="T8" fmla="*/ 11 w 227"/>
                <a:gd name="T9" fmla="*/ 84 h 223"/>
                <a:gd name="T10" fmla="*/ 84 w 227"/>
                <a:gd name="T11" fmla="*/ 11 h 223"/>
                <a:gd name="T12" fmla="*/ 112 w 227"/>
                <a:gd name="T13" fmla="*/ 0 h 223"/>
                <a:gd name="T14" fmla="*/ 139 w 227"/>
                <a:gd name="T15" fmla="*/ 11 h 223"/>
                <a:gd name="T16" fmla="*/ 212 w 227"/>
                <a:gd name="T17" fmla="*/ 84 h 223"/>
                <a:gd name="T18" fmla="*/ 212 w 227"/>
                <a:gd name="T19" fmla="*/ 139 h 223"/>
                <a:gd name="T20" fmla="*/ 139 w 227"/>
                <a:gd name="T21" fmla="*/ 211 h 223"/>
                <a:gd name="T22" fmla="*/ 112 w 227"/>
                <a:gd name="T23" fmla="*/ 223 h 223"/>
                <a:gd name="T24" fmla="*/ 112 w 227"/>
                <a:gd name="T25" fmla="*/ 2 h 223"/>
                <a:gd name="T26" fmla="*/ 86 w 227"/>
                <a:gd name="T27" fmla="*/ 13 h 223"/>
                <a:gd name="T28" fmla="*/ 13 w 227"/>
                <a:gd name="T29" fmla="*/ 85 h 223"/>
                <a:gd name="T30" fmla="*/ 2 w 227"/>
                <a:gd name="T31" fmla="*/ 111 h 223"/>
                <a:gd name="T32" fmla="*/ 13 w 227"/>
                <a:gd name="T33" fmla="*/ 137 h 223"/>
                <a:gd name="T34" fmla="*/ 86 w 227"/>
                <a:gd name="T35" fmla="*/ 210 h 223"/>
                <a:gd name="T36" fmla="*/ 112 w 227"/>
                <a:gd name="T37" fmla="*/ 221 h 223"/>
                <a:gd name="T38" fmla="*/ 138 w 227"/>
                <a:gd name="T39" fmla="*/ 210 h 223"/>
                <a:gd name="T40" fmla="*/ 210 w 227"/>
                <a:gd name="T41" fmla="*/ 137 h 223"/>
                <a:gd name="T42" fmla="*/ 210 w 227"/>
                <a:gd name="T43" fmla="*/ 85 h 223"/>
                <a:gd name="T44" fmla="*/ 138 w 227"/>
                <a:gd name="T45" fmla="*/ 13 h 223"/>
                <a:gd name="T46" fmla="*/ 112 w 227"/>
                <a:gd name="T47"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3">
                  <a:moveTo>
                    <a:pt x="112" y="223"/>
                  </a:moveTo>
                  <a:cubicBezTo>
                    <a:pt x="101" y="223"/>
                    <a:pt x="91" y="219"/>
                    <a:pt x="84" y="211"/>
                  </a:cubicBezTo>
                  <a:cubicBezTo>
                    <a:pt x="11" y="139"/>
                    <a:pt x="11" y="139"/>
                    <a:pt x="11" y="139"/>
                  </a:cubicBezTo>
                  <a:cubicBezTo>
                    <a:pt x="4" y="131"/>
                    <a:pt x="0" y="122"/>
                    <a:pt x="0" y="111"/>
                  </a:cubicBezTo>
                  <a:cubicBezTo>
                    <a:pt x="0" y="101"/>
                    <a:pt x="4" y="91"/>
                    <a:pt x="11" y="84"/>
                  </a:cubicBezTo>
                  <a:cubicBezTo>
                    <a:pt x="84" y="11"/>
                    <a:pt x="84" y="11"/>
                    <a:pt x="84" y="11"/>
                  </a:cubicBezTo>
                  <a:cubicBezTo>
                    <a:pt x="91" y="4"/>
                    <a:pt x="101" y="0"/>
                    <a:pt x="112" y="0"/>
                  </a:cubicBezTo>
                  <a:cubicBezTo>
                    <a:pt x="122" y="0"/>
                    <a:pt x="132" y="4"/>
                    <a:pt x="139" y="11"/>
                  </a:cubicBezTo>
                  <a:cubicBezTo>
                    <a:pt x="212" y="84"/>
                    <a:pt x="212" y="84"/>
                    <a:pt x="212" y="84"/>
                  </a:cubicBezTo>
                  <a:cubicBezTo>
                    <a:pt x="227" y="99"/>
                    <a:pt x="227" y="124"/>
                    <a:pt x="212" y="139"/>
                  </a:cubicBezTo>
                  <a:cubicBezTo>
                    <a:pt x="139" y="211"/>
                    <a:pt x="139" y="211"/>
                    <a:pt x="139" y="211"/>
                  </a:cubicBezTo>
                  <a:cubicBezTo>
                    <a:pt x="132" y="219"/>
                    <a:pt x="122" y="223"/>
                    <a:pt x="112" y="223"/>
                  </a:cubicBezTo>
                  <a:close/>
                  <a:moveTo>
                    <a:pt x="112" y="2"/>
                  </a:moveTo>
                  <a:cubicBezTo>
                    <a:pt x="102" y="2"/>
                    <a:pt x="93" y="6"/>
                    <a:pt x="86" y="13"/>
                  </a:cubicBezTo>
                  <a:cubicBezTo>
                    <a:pt x="13" y="85"/>
                    <a:pt x="13" y="85"/>
                    <a:pt x="13" y="85"/>
                  </a:cubicBezTo>
                  <a:cubicBezTo>
                    <a:pt x="6" y="92"/>
                    <a:pt x="2" y="102"/>
                    <a:pt x="2" y="111"/>
                  </a:cubicBezTo>
                  <a:cubicBezTo>
                    <a:pt x="2" y="121"/>
                    <a:pt x="6" y="130"/>
                    <a:pt x="13" y="137"/>
                  </a:cubicBezTo>
                  <a:cubicBezTo>
                    <a:pt x="86" y="210"/>
                    <a:pt x="86" y="210"/>
                    <a:pt x="86" y="210"/>
                  </a:cubicBezTo>
                  <a:cubicBezTo>
                    <a:pt x="92" y="217"/>
                    <a:pt x="102" y="221"/>
                    <a:pt x="112" y="221"/>
                  </a:cubicBezTo>
                  <a:cubicBezTo>
                    <a:pt x="121" y="221"/>
                    <a:pt x="131" y="217"/>
                    <a:pt x="138" y="210"/>
                  </a:cubicBezTo>
                  <a:cubicBezTo>
                    <a:pt x="210" y="137"/>
                    <a:pt x="210" y="137"/>
                    <a:pt x="210" y="137"/>
                  </a:cubicBezTo>
                  <a:cubicBezTo>
                    <a:pt x="225" y="123"/>
                    <a:pt x="225" y="100"/>
                    <a:pt x="210" y="85"/>
                  </a:cubicBezTo>
                  <a:cubicBezTo>
                    <a:pt x="138" y="13"/>
                    <a:pt x="138" y="13"/>
                    <a:pt x="138" y="13"/>
                  </a:cubicBezTo>
                  <a:cubicBezTo>
                    <a:pt x="130" y="6"/>
                    <a:pt x="121" y="2"/>
                    <a:pt x="112" y="2"/>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6" name="CuadroTexto 94">
            <a:extLst>
              <a:ext uri="{FF2B5EF4-FFF2-40B4-BE49-F238E27FC236}">
                <a16:creationId xmlns:a16="http://schemas.microsoft.com/office/drawing/2014/main" id="{567A6CF0-55AA-4421-940D-4664C7580260}"/>
              </a:ext>
            </a:extLst>
          </p:cNvPr>
          <p:cNvSpPr txBox="1"/>
          <p:nvPr/>
        </p:nvSpPr>
        <p:spPr>
          <a:xfrm>
            <a:off x="10073014" y="3728386"/>
            <a:ext cx="1079322" cy="369332"/>
          </a:xfrm>
          <a:prstGeom prst="rect">
            <a:avLst/>
          </a:prstGeom>
          <a:noFill/>
        </p:spPr>
        <p:txBody>
          <a:bodyPr wrap="square" rtlCol="0">
            <a:spAutoFit/>
          </a:bodyPr>
          <a:lstStyle/>
          <a:p>
            <a:r>
              <a:rPr lang="en-US" b="1" dirty="0">
                <a:solidFill>
                  <a:schemeClr val="tx1">
                    <a:lumMod val="50000"/>
                    <a:lumOff val="50000"/>
                  </a:schemeClr>
                </a:solidFill>
              </a:rPr>
              <a:t>2021</a:t>
            </a:r>
          </a:p>
        </p:txBody>
      </p:sp>
      <p:sp>
        <p:nvSpPr>
          <p:cNvPr id="137" name="CuadroTexto 112">
            <a:extLst>
              <a:ext uri="{FF2B5EF4-FFF2-40B4-BE49-F238E27FC236}">
                <a16:creationId xmlns:a16="http://schemas.microsoft.com/office/drawing/2014/main" id="{9403BAED-E990-436D-9F41-F14075BDA124}"/>
              </a:ext>
            </a:extLst>
          </p:cNvPr>
          <p:cNvSpPr txBox="1"/>
          <p:nvPr/>
        </p:nvSpPr>
        <p:spPr>
          <a:xfrm>
            <a:off x="876301" y="2907225"/>
            <a:ext cx="1079322" cy="338554"/>
          </a:xfrm>
          <a:prstGeom prst="rect">
            <a:avLst/>
          </a:prstGeom>
          <a:noFill/>
        </p:spPr>
        <p:txBody>
          <a:bodyPr wrap="square" rtlCol="0">
            <a:spAutoFit/>
          </a:bodyPr>
          <a:lstStyle/>
          <a:p>
            <a:r>
              <a:rPr lang="tr-TR" sz="1600" b="1" dirty="0">
                <a:solidFill>
                  <a:schemeClr val="tx1">
                    <a:lumMod val="50000"/>
                    <a:lumOff val="50000"/>
                  </a:schemeClr>
                </a:solidFill>
              </a:rPr>
              <a:t>1943</a:t>
            </a:r>
            <a:endParaRPr lang="en-US" sz="1600" b="1" dirty="0">
              <a:solidFill>
                <a:schemeClr val="tx1">
                  <a:lumMod val="50000"/>
                  <a:lumOff val="50000"/>
                </a:schemeClr>
              </a:solidFill>
            </a:endParaRPr>
          </a:p>
        </p:txBody>
      </p:sp>
      <p:sp>
        <p:nvSpPr>
          <p:cNvPr id="138" name="Marcador de texto 34">
            <a:extLst>
              <a:ext uri="{FF2B5EF4-FFF2-40B4-BE49-F238E27FC236}">
                <a16:creationId xmlns:a16="http://schemas.microsoft.com/office/drawing/2014/main" id="{2EA60CD3-44C9-4CCF-AE2F-378EBF3A4EC4}"/>
              </a:ext>
            </a:extLst>
          </p:cNvPr>
          <p:cNvSpPr txBox="1">
            <a:spLocks/>
          </p:cNvSpPr>
          <p:nvPr/>
        </p:nvSpPr>
        <p:spPr>
          <a:xfrm>
            <a:off x="454110" y="4619043"/>
            <a:ext cx="2236423" cy="644407"/>
          </a:xfrm>
          <a:prstGeom prst="rect">
            <a:avLst/>
          </a:prstGeom>
        </p:spPr>
        <p:txBody>
          <a:bodyPr/>
          <a:lstStyle>
            <a:defPPr>
              <a:defRPr lang="tr-TR"/>
            </a:defPPr>
            <a:lvl1pPr indent="0">
              <a:lnSpc>
                <a:spcPct val="100000"/>
              </a:lnSpc>
              <a:spcBef>
                <a:spcPts val="1000"/>
              </a:spcBef>
              <a:spcAft>
                <a:spcPts val="800"/>
              </a:spcAft>
              <a:buFont typeface="Arial" panose="020B0604020202020204" pitchFamily="34" charset="0"/>
              <a:buNone/>
              <a:defRPr sz="1100" kern="100">
                <a:solidFill>
                  <a:srgbClr val="002060"/>
                </a:solidFill>
                <a:latin typeface="Trebuchet MS" panose="020B0603020202020204" pitchFamily="34"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Warren </a:t>
            </a:r>
            <a:r>
              <a:rPr lang="tr-TR" dirty="0" err="1"/>
              <a:t>McCulloch</a:t>
            </a:r>
            <a:r>
              <a:rPr lang="tr-TR" dirty="0"/>
              <a:t> , Walter </a:t>
            </a:r>
            <a:r>
              <a:rPr lang="tr-TR" dirty="0" err="1"/>
              <a:t>Pitts</a:t>
            </a:r>
            <a:r>
              <a:rPr lang="tr-TR" dirty="0"/>
              <a:t> nöronların elektriksel aktivitesini matematiksel bir modelle ifade eden bir makale yayınladılar. </a:t>
            </a:r>
          </a:p>
        </p:txBody>
      </p:sp>
      <p:sp>
        <p:nvSpPr>
          <p:cNvPr id="139" name="Marcador de texto 34">
            <a:extLst>
              <a:ext uri="{FF2B5EF4-FFF2-40B4-BE49-F238E27FC236}">
                <a16:creationId xmlns:a16="http://schemas.microsoft.com/office/drawing/2014/main" id="{5155AAF7-0075-43AA-AC78-0C68D8D69094}"/>
              </a:ext>
            </a:extLst>
          </p:cNvPr>
          <p:cNvSpPr txBox="1">
            <a:spLocks/>
          </p:cNvSpPr>
          <p:nvPr/>
        </p:nvSpPr>
        <p:spPr>
          <a:xfrm>
            <a:off x="3152740" y="4573089"/>
            <a:ext cx="2436168" cy="644407"/>
          </a:xfrm>
          <a:prstGeom prst="rect">
            <a:avLst/>
          </a:prstGeom>
        </p:spPr>
        <p:txBody>
          <a:bodyPr/>
          <a:lstStyle>
            <a:defPPr>
              <a:defRPr lang="tr-TR"/>
            </a:defPPr>
            <a:lvl1pPr indent="0">
              <a:lnSpc>
                <a:spcPct val="100000"/>
              </a:lnSpc>
              <a:spcBef>
                <a:spcPts val="1000"/>
              </a:spcBef>
              <a:spcAft>
                <a:spcPts val="800"/>
              </a:spcAft>
              <a:buFont typeface="Arial" panose="020B0604020202020204" pitchFamily="34" charset="0"/>
              <a:buNone/>
              <a:defRPr sz="1100" kern="100">
                <a:solidFill>
                  <a:srgbClr val="002060"/>
                </a:solidFill>
                <a:latin typeface="Trebuchet MS" panose="020B0603020202020204" pitchFamily="34"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John McCarthy, </a:t>
            </a:r>
            <a:r>
              <a:rPr lang="tr-TR" dirty="0" err="1"/>
              <a:t>Marvin</a:t>
            </a:r>
            <a:r>
              <a:rPr lang="tr-TR" dirty="0"/>
              <a:t> </a:t>
            </a:r>
            <a:r>
              <a:rPr lang="tr-TR" dirty="0" err="1"/>
              <a:t>Minsky</a:t>
            </a:r>
            <a:r>
              <a:rPr lang="tr-TR" dirty="0"/>
              <a:t>, </a:t>
            </a:r>
            <a:r>
              <a:rPr lang="tr-TR" dirty="0" err="1"/>
              <a:t>Nathaniel</a:t>
            </a:r>
            <a:r>
              <a:rPr lang="tr-TR" dirty="0"/>
              <a:t> Rochester ve Claude Shannon, Dartmouth Konferansı'nda bir araya geldi ve "yapay zeka" terimini ilk kez kullandılar. Bu konferans, yapay zeka araştırmalarının resmi olarak başladığı an olarak kabul edilir.</a:t>
            </a:r>
          </a:p>
        </p:txBody>
      </p:sp>
      <p:sp>
        <p:nvSpPr>
          <p:cNvPr id="140" name="Marcador de texto 34">
            <a:extLst>
              <a:ext uri="{FF2B5EF4-FFF2-40B4-BE49-F238E27FC236}">
                <a16:creationId xmlns:a16="http://schemas.microsoft.com/office/drawing/2014/main" id="{4354C721-1AEA-41B5-9483-288D9CB912E2}"/>
              </a:ext>
            </a:extLst>
          </p:cNvPr>
          <p:cNvSpPr txBox="1">
            <a:spLocks/>
          </p:cNvSpPr>
          <p:nvPr/>
        </p:nvSpPr>
        <p:spPr>
          <a:xfrm>
            <a:off x="145677" y="5642980"/>
            <a:ext cx="2181060" cy="263581"/>
          </a:xfrm>
          <a:prstGeom prst="rect">
            <a:avLst/>
          </a:prstGeom>
          <a:ln>
            <a:solidFill>
              <a:srgbClr val="01A89E"/>
            </a:solid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400" b="1" dirty="0">
                <a:solidFill>
                  <a:srgbClr val="006572"/>
                </a:solidFill>
              </a:rPr>
              <a:t>Yapay Zeka Kavramının Kökeni</a:t>
            </a:r>
            <a:endParaRPr lang="es-CO" sz="1400" b="1" dirty="0">
              <a:solidFill>
                <a:srgbClr val="006572"/>
              </a:solidFill>
            </a:endParaRPr>
          </a:p>
        </p:txBody>
      </p:sp>
      <p:sp>
        <p:nvSpPr>
          <p:cNvPr id="141" name="Marcador de texto 34">
            <a:extLst>
              <a:ext uri="{FF2B5EF4-FFF2-40B4-BE49-F238E27FC236}">
                <a16:creationId xmlns:a16="http://schemas.microsoft.com/office/drawing/2014/main" id="{E5AEA4FE-B54B-442C-B023-AA6507F5EDF2}"/>
              </a:ext>
            </a:extLst>
          </p:cNvPr>
          <p:cNvSpPr txBox="1">
            <a:spLocks/>
          </p:cNvSpPr>
          <p:nvPr/>
        </p:nvSpPr>
        <p:spPr>
          <a:xfrm>
            <a:off x="3084822" y="2233455"/>
            <a:ext cx="2669508" cy="310434"/>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a:lstStyle>
            <a:defPPr>
              <a:defRPr lang="es-CO"/>
            </a:defPPr>
            <a:lvl1pPr indent="0" algn="ctr">
              <a:lnSpc>
                <a:spcPct val="90000"/>
              </a:lnSpc>
              <a:spcBef>
                <a:spcPts val="1000"/>
              </a:spcBef>
              <a:buFont typeface="Arial" panose="020B0604020202020204" pitchFamily="34" charset="0"/>
              <a:buNone/>
              <a:defRPr sz="1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b="1" dirty="0">
                <a:solidFill>
                  <a:srgbClr val="7030A0"/>
                </a:solidFill>
              </a:rPr>
              <a:t>Yapay Zeka Terimi ve İlk Yıllar</a:t>
            </a:r>
            <a:endParaRPr lang="es-CO" b="1" dirty="0">
              <a:solidFill>
                <a:srgbClr val="7030A0"/>
              </a:solidFill>
            </a:endParaRPr>
          </a:p>
        </p:txBody>
      </p:sp>
      <p:sp>
        <p:nvSpPr>
          <p:cNvPr id="142" name="Marcador de texto 34">
            <a:extLst>
              <a:ext uri="{FF2B5EF4-FFF2-40B4-BE49-F238E27FC236}">
                <a16:creationId xmlns:a16="http://schemas.microsoft.com/office/drawing/2014/main" id="{9CDDD499-99DF-4CF6-9053-2116046FB9F0}"/>
              </a:ext>
            </a:extLst>
          </p:cNvPr>
          <p:cNvSpPr txBox="1">
            <a:spLocks/>
          </p:cNvSpPr>
          <p:nvPr/>
        </p:nvSpPr>
        <p:spPr>
          <a:xfrm>
            <a:off x="4589332" y="6138377"/>
            <a:ext cx="2066531" cy="263581"/>
          </a:xfrm>
          <a:prstGeom prst="rect">
            <a:avLst/>
          </a:prstGeom>
          <a:ln>
            <a:solidFill>
              <a:srgbClr val="69D8FF"/>
            </a:solidFill>
          </a:ln>
        </p:spPr>
        <p:style>
          <a:lnRef idx="2">
            <a:schemeClr val="accent5"/>
          </a:lnRef>
          <a:fillRef idx="1">
            <a:schemeClr val="lt1"/>
          </a:fillRef>
          <a:effectRef idx="0">
            <a:schemeClr val="accent5"/>
          </a:effectRef>
          <a:fontRef idx="minor">
            <a:schemeClr val="dk1"/>
          </a:fontRef>
        </p:style>
        <p:txBody>
          <a:bodyPr/>
          <a:lstStyle>
            <a:defPPr>
              <a:defRPr lang="es-CO"/>
            </a:defPPr>
            <a:lvl1pPr indent="0" algn="ctr">
              <a:lnSpc>
                <a:spcPct val="90000"/>
              </a:lnSpc>
              <a:spcBef>
                <a:spcPts val="1000"/>
              </a:spcBef>
              <a:buFont typeface="Arial" panose="020B0604020202020204" pitchFamily="34" charset="0"/>
              <a:buNone/>
              <a:defRPr sz="1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b="1" dirty="0">
                <a:solidFill>
                  <a:srgbClr val="69D8FF"/>
                </a:solidFill>
              </a:rPr>
              <a:t>Yapay Zeka Kışı</a:t>
            </a:r>
            <a:endParaRPr lang="es-CO" b="1" dirty="0">
              <a:solidFill>
                <a:srgbClr val="69D8FF"/>
              </a:solidFill>
            </a:endParaRPr>
          </a:p>
        </p:txBody>
      </p:sp>
      <p:sp>
        <p:nvSpPr>
          <p:cNvPr id="143" name="Marcador de texto 34">
            <a:extLst>
              <a:ext uri="{FF2B5EF4-FFF2-40B4-BE49-F238E27FC236}">
                <a16:creationId xmlns:a16="http://schemas.microsoft.com/office/drawing/2014/main" id="{29FB2CF9-0812-4183-9756-8B86C9C93892}"/>
              </a:ext>
            </a:extLst>
          </p:cNvPr>
          <p:cNvSpPr txBox="1">
            <a:spLocks/>
          </p:cNvSpPr>
          <p:nvPr/>
        </p:nvSpPr>
        <p:spPr>
          <a:xfrm>
            <a:off x="6002202" y="2225783"/>
            <a:ext cx="2475893" cy="300601"/>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a:lstStyle>
            <a:defPPr>
              <a:defRPr lang="es-CO"/>
            </a:defPPr>
            <a:lvl1pPr indent="0" algn="ctr">
              <a:lnSpc>
                <a:spcPct val="90000"/>
              </a:lnSpc>
              <a:spcBef>
                <a:spcPts val="1000"/>
              </a:spcBef>
              <a:buFont typeface="Arial" panose="020B0604020202020204" pitchFamily="34" charset="0"/>
              <a:buNone/>
              <a:defRPr sz="1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b="1" dirty="0">
                <a:solidFill>
                  <a:srgbClr val="0070C0"/>
                </a:solidFill>
              </a:rPr>
              <a:t>Yeniden Canlanma</a:t>
            </a:r>
            <a:endParaRPr lang="es-CO" b="1" dirty="0">
              <a:solidFill>
                <a:srgbClr val="0070C0"/>
              </a:solidFill>
            </a:endParaRPr>
          </a:p>
        </p:txBody>
      </p:sp>
      <p:sp>
        <p:nvSpPr>
          <p:cNvPr id="144" name="Marcador de texto 34">
            <a:extLst>
              <a:ext uri="{FF2B5EF4-FFF2-40B4-BE49-F238E27FC236}">
                <a16:creationId xmlns:a16="http://schemas.microsoft.com/office/drawing/2014/main" id="{E79EF4B4-B873-47F3-BFB5-A1FDC02551A2}"/>
              </a:ext>
            </a:extLst>
          </p:cNvPr>
          <p:cNvSpPr txBox="1">
            <a:spLocks/>
          </p:cNvSpPr>
          <p:nvPr/>
        </p:nvSpPr>
        <p:spPr>
          <a:xfrm>
            <a:off x="7799168" y="6121163"/>
            <a:ext cx="2513924" cy="298007"/>
          </a:xfrm>
          <a:prstGeom prst="rect">
            <a:avLst/>
          </a:prstGeom>
          <a:ln>
            <a:solidFill>
              <a:srgbClr val="00B0F0"/>
            </a:solidFill>
          </a:ln>
        </p:spPr>
        <p:style>
          <a:lnRef idx="2">
            <a:schemeClr val="accent5"/>
          </a:lnRef>
          <a:fillRef idx="1">
            <a:schemeClr val="lt1"/>
          </a:fillRef>
          <a:effectRef idx="0">
            <a:schemeClr val="accent5"/>
          </a:effectRef>
          <a:fontRef idx="minor">
            <a:schemeClr val="dk1"/>
          </a:fontRef>
        </p:style>
        <p:txBody>
          <a:bodyPr/>
          <a:lstStyle>
            <a:defPPr>
              <a:defRPr lang="es-CO"/>
            </a:defPPr>
            <a:lvl1pPr indent="0" algn="ctr">
              <a:lnSpc>
                <a:spcPct val="90000"/>
              </a:lnSpc>
              <a:spcBef>
                <a:spcPts val="1000"/>
              </a:spcBef>
              <a:buFont typeface="Arial" panose="020B0604020202020204" pitchFamily="34" charset="0"/>
              <a:buNone/>
              <a:defRPr sz="1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b="1" dirty="0">
                <a:solidFill>
                  <a:srgbClr val="00B0F0"/>
                </a:solidFill>
              </a:rPr>
              <a:t>İnternet Çağı ve Büyük Veri</a:t>
            </a:r>
            <a:endParaRPr lang="es-CO" b="1" dirty="0">
              <a:solidFill>
                <a:srgbClr val="00B0F0"/>
              </a:solidFill>
            </a:endParaRPr>
          </a:p>
        </p:txBody>
      </p:sp>
      <p:sp>
        <p:nvSpPr>
          <p:cNvPr id="145" name="Marcador de texto 34">
            <a:extLst>
              <a:ext uri="{FF2B5EF4-FFF2-40B4-BE49-F238E27FC236}">
                <a16:creationId xmlns:a16="http://schemas.microsoft.com/office/drawing/2014/main" id="{C1E39324-776B-41B2-97CA-8EB0BBFFC963}"/>
              </a:ext>
            </a:extLst>
          </p:cNvPr>
          <p:cNvSpPr txBox="1">
            <a:spLocks/>
          </p:cNvSpPr>
          <p:nvPr/>
        </p:nvSpPr>
        <p:spPr>
          <a:xfrm>
            <a:off x="9598090" y="2216219"/>
            <a:ext cx="2070863" cy="292345"/>
          </a:xfrm>
          <a:prstGeom prst="rect">
            <a:avLst/>
          </a:prstGeom>
          <a:ln>
            <a:solidFill>
              <a:srgbClr val="01A89E"/>
            </a:solidFill>
          </a:ln>
        </p:spPr>
        <p:style>
          <a:lnRef idx="2">
            <a:schemeClr val="accent5"/>
          </a:lnRef>
          <a:fillRef idx="1">
            <a:schemeClr val="lt1"/>
          </a:fillRef>
          <a:effectRef idx="0">
            <a:schemeClr val="accent5"/>
          </a:effectRef>
          <a:fontRef idx="minor">
            <a:schemeClr val="dk1"/>
          </a:fontRef>
        </p:style>
        <p:txBody>
          <a:bodyPr/>
          <a:lstStyle>
            <a:defPPr>
              <a:defRPr lang="es-CO"/>
            </a:defPPr>
            <a:lvl1pPr indent="0" algn="ctr">
              <a:lnSpc>
                <a:spcPct val="90000"/>
              </a:lnSpc>
              <a:spcBef>
                <a:spcPts val="1000"/>
              </a:spcBef>
              <a:buFont typeface="Arial" panose="020B0604020202020204" pitchFamily="34" charset="0"/>
              <a:buNone/>
              <a:defRPr sz="1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b="1" dirty="0">
                <a:solidFill>
                  <a:srgbClr val="006572"/>
                </a:solidFill>
              </a:rPr>
              <a:t>Modern Yapay Zeka</a:t>
            </a:r>
            <a:endParaRPr lang="es-CO" b="1" dirty="0">
              <a:solidFill>
                <a:srgbClr val="006572"/>
              </a:solidFill>
            </a:endParaRPr>
          </a:p>
        </p:txBody>
      </p:sp>
      <p:sp>
        <p:nvSpPr>
          <p:cNvPr id="146" name="CuadroTexto 112">
            <a:extLst>
              <a:ext uri="{FF2B5EF4-FFF2-40B4-BE49-F238E27FC236}">
                <a16:creationId xmlns:a16="http://schemas.microsoft.com/office/drawing/2014/main" id="{4304287F-1C2F-488E-942E-991AAE371BB8}"/>
              </a:ext>
            </a:extLst>
          </p:cNvPr>
          <p:cNvSpPr txBox="1"/>
          <p:nvPr/>
        </p:nvSpPr>
        <p:spPr>
          <a:xfrm>
            <a:off x="2470169" y="5459791"/>
            <a:ext cx="1079322" cy="338554"/>
          </a:xfrm>
          <a:prstGeom prst="rect">
            <a:avLst/>
          </a:prstGeom>
          <a:noFill/>
        </p:spPr>
        <p:txBody>
          <a:bodyPr wrap="square" rtlCol="0">
            <a:spAutoFit/>
          </a:bodyPr>
          <a:lstStyle/>
          <a:p>
            <a:r>
              <a:rPr lang="tr-TR" sz="1600" b="1" dirty="0">
                <a:solidFill>
                  <a:schemeClr val="tx1">
                    <a:lumMod val="50000"/>
                    <a:lumOff val="50000"/>
                  </a:schemeClr>
                </a:solidFill>
              </a:rPr>
              <a:t>1950</a:t>
            </a:r>
            <a:endParaRPr lang="en-US" sz="1600" b="1" dirty="0">
              <a:solidFill>
                <a:schemeClr val="tx1">
                  <a:lumMod val="50000"/>
                  <a:lumOff val="50000"/>
                </a:schemeClr>
              </a:solidFill>
            </a:endParaRPr>
          </a:p>
        </p:txBody>
      </p:sp>
      <p:sp>
        <p:nvSpPr>
          <p:cNvPr id="147" name="Marcador de texto 34">
            <a:extLst>
              <a:ext uri="{FF2B5EF4-FFF2-40B4-BE49-F238E27FC236}">
                <a16:creationId xmlns:a16="http://schemas.microsoft.com/office/drawing/2014/main" id="{D06E3148-5BB1-4D47-87B9-36D554728618}"/>
              </a:ext>
            </a:extLst>
          </p:cNvPr>
          <p:cNvSpPr txBox="1">
            <a:spLocks/>
          </p:cNvSpPr>
          <p:nvPr/>
        </p:nvSpPr>
        <p:spPr>
          <a:xfrm>
            <a:off x="1661067" y="2965167"/>
            <a:ext cx="1928168" cy="644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tr-TR" sz="1100" kern="100" dirty="0">
                <a:solidFill>
                  <a:srgbClr val="002060"/>
                </a:solidFill>
                <a:latin typeface="Trebuchet MS" panose="020B0603020202020204" pitchFamily="34" charset="0"/>
                <a:cs typeface="Times New Roman" panose="02020603050405020304" pitchFamily="18" charset="0"/>
              </a:rPr>
              <a:t>Alan Turing, "Makinalar düşünebilir mi?" sorusunu gündeme getirdiği ve yapay zekanın olası çalışma prensiplerini tartıştığı "Turing </a:t>
            </a:r>
            <a:r>
              <a:rPr lang="tr-TR" sz="1100" kern="100" dirty="0" err="1">
                <a:solidFill>
                  <a:srgbClr val="002060"/>
                </a:solidFill>
                <a:latin typeface="Trebuchet MS" panose="020B0603020202020204" pitchFamily="34" charset="0"/>
                <a:cs typeface="Times New Roman" panose="02020603050405020304" pitchFamily="18" charset="0"/>
              </a:rPr>
              <a:t>Testi"ni</a:t>
            </a:r>
            <a:r>
              <a:rPr lang="tr-TR" sz="1100" kern="100" dirty="0">
                <a:solidFill>
                  <a:srgbClr val="002060"/>
                </a:solidFill>
                <a:latin typeface="Trebuchet MS" panose="020B0603020202020204" pitchFamily="34" charset="0"/>
                <a:cs typeface="Times New Roman" panose="02020603050405020304" pitchFamily="18" charset="0"/>
              </a:rPr>
              <a:t> önerdi.</a:t>
            </a:r>
          </a:p>
        </p:txBody>
      </p:sp>
      <p:sp>
        <p:nvSpPr>
          <p:cNvPr id="148" name="CuadroTexto 112">
            <a:extLst>
              <a:ext uri="{FF2B5EF4-FFF2-40B4-BE49-F238E27FC236}">
                <a16:creationId xmlns:a16="http://schemas.microsoft.com/office/drawing/2014/main" id="{5F0AB2B8-524E-4935-BDFE-10C43BD385DA}"/>
              </a:ext>
            </a:extLst>
          </p:cNvPr>
          <p:cNvSpPr txBox="1"/>
          <p:nvPr/>
        </p:nvSpPr>
        <p:spPr>
          <a:xfrm>
            <a:off x="4001984" y="2943830"/>
            <a:ext cx="1079322" cy="338554"/>
          </a:xfrm>
          <a:prstGeom prst="rect">
            <a:avLst/>
          </a:prstGeom>
          <a:noFill/>
        </p:spPr>
        <p:txBody>
          <a:bodyPr wrap="square" rtlCol="0">
            <a:spAutoFit/>
          </a:bodyPr>
          <a:lstStyle/>
          <a:p>
            <a:r>
              <a:rPr lang="tr-TR" sz="1600" b="1" dirty="0">
                <a:solidFill>
                  <a:schemeClr val="tx1">
                    <a:lumMod val="50000"/>
                    <a:lumOff val="50000"/>
                  </a:schemeClr>
                </a:solidFill>
              </a:rPr>
              <a:t>1956</a:t>
            </a:r>
            <a:endParaRPr lang="en-US" sz="1600" b="1" dirty="0">
              <a:solidFill>
                <a:schemeClr val="tx1">
                  <a:lumMod val="50000"/>
                  <a:lumOff val="50000"/>
                </a:schemeClr>
              </a:solidFill>
            </a:endParaRPr>
          </a:p>
        </p:txBody>
      </p:sp>
      <p:sp>
        <p:nvSpPr>
          <p:cNvPr id="149" name="CuadroTexto 112">
            <a:extLst>
              <a:ext uri="{FF2B5EF4-FFF2-40B4-BE49-F238E27FC236}">
                <a16:creationId xmlns:a16="http://schemas.microsoft.com/office/drawing/2014/main" id="{E2D2AE5A-197D-4D9D-9878-870475933D41}"/>
              </a:ext>
            </a:extLst>
          </p:cNvPr>
          <p:cNvSpPr txBox="1"/>
          <p:nvPr/>
        </p:nvSpPr>
        <p:spPr>
          <a:xfrm>
            <a:off x="5588908" y="5387387"/>
            <a:ext cx="1079322" cy="523220"/>
          </a:xfrm>
          <a:prstGeom prst="rect">
            <a:avLst/>
          </a:prstGeom>
          <a:noFill/>
        </p:spPr>
        <p:txBody>
          <a:bodyPr wrap="square" rtlCol="0">
            <a:spAutoFit/>
          </a:bodyPr>
          <a:lstStyle/>
          <a:p>
            <a:r>
              <a:rPr lang="tr-TR" sz="1400" b="1" dirty="0">
                <a:solidFill>
                  <a:schemeClr val="tx1">
                    <a:lumMod val="50000"/>
                    <a:lumOff val="50000"/>
                  </a:schemeClr>
                </a:solidFill>
              </a:rPr>
              <a:t>1970 </a:t>
            </a:r>
          </a:p>
          <a:p>
            <a:r>
              <a:rPr lang="tr-TR" sz="1400" b="1" dirty="0">
                <a:solidFill>
                  <a:schemeClr val="tx1">
                    <a:lumMod val="50000"/>
                    <a:lumOff val="50000"/>
                  </a:schemeClr>
                </a:solidFill>
              </a:rPr>
              <a:t>1980</a:t>
            </a:r>
            <a:endParaRPr lang="en-US" sz="1400" b="1" dirty="0">
              <a:solidFill>
                <a:schemeClr val="tx1">
                  <a:lumMod val="50000"/>
                  <a:lumOff val="50000"/>
                </a:schemeClr>
              </a:solidFill>
            </a:endParaRPr>
          </a:p>
        </p:txBody>
      </p:sp>
      <p:sp>
        <p:nvSpPr>
          <p:cNvPr id="150" name="Marcador de texto 34">
            <a:extLst>
              <a:ext uri="{FF2B5EF4-FFF2-40B4-BE49-F238E27FC236}">
                <a16:creationId xmlns:a16="http://schemas.microsoft.com/office/drawing/2014/main" id="{FB467C0F-C31B-4FF8-A437-9640359402F7}"/>
              </a:ext>
            </a:extLst>
          </p:cNvPr>
          <p:cNvSpPr txBox="1">
            <a:spLocks/>
          </p:cNvSpPr>
          <p:nvPr/>
        </p:nvSpPr>
        <p:spPr>
          <a:xfrm>
            <a:off x="4762859" y="2907900"/>
            <a:ext cx="2222556" cy="644408"/>
          </a:xfrm>
          <a:prstGeom prst="rect">
            <a:avLst/>
          </a:prstGeom>
        </p:spPr>
        <p:txBody>
          <a:bodyPr/>
          <a:lstStyle>
            <a:defPPr>
              <a:defRPr lang="tr-TR"/>
            </a:defPPr>
            <a:lvl1pPr indent="0">
              <a:lnSpc>
                <a:spcPct val="100000"/>
              </a:lnSpc>
              <a:spcBef>
                <a:spcPts val="1000"/>
              </a:spcBef>
              <a:spcAft>
                <a:spcPts val="800"/>
              </a:spcAft>
              <a:buFont typeface="Arial" panose="020B0604020202020204" pitchFamily="34" charset="0"/>
              <a:buNone/>
              <a:defRPr sz="1100" kern="100">
                <a:solidFill>
                  <a:srgbClr val="002060"/>
                </a:solidFill>
                <a:latin typeface="Trebuchet MS" panose="020B0603020202020204" pitchFamily="34"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Yapay zekanın ilk büyük hayal kırıklıklarının yaşandığı dönemlerdir. İlk baştaki heyecanın ardından, beklentilerin gerçekleşmemesi ve teknolojik sınırlamalar nedeniyle finansman azaldı. Bu dönemlere "AI Kışı" denir.</a:t>
            </a:r>
          </a:p>
        </p:txBody>
      </p:sp>
      <p:sp>
        <p:nvSpPr>
          <p:cNvPr id="151" name="CuadroTexto 112">
            <a:extLst>
              <a:ext uri="{FF2B5EF4-FFF2-40B4-BE49-F238E27FC236}">
                <a16:creationId xmlns:a16="http://schemas.microsoft.com/office/drawing/2014/main" id="{02D4EE41-9D39-47DC-B9A7-A5BB46A648AE}"/>
              </a:ext>
            </a:extLst>
          </p:cNvPr>
          <p:cNvSpPr txBox="1"/>
          <p:nvPr/>
        </p:nvSpPr>
        <p:spPr>
          <a:xfrm>
            <a:off x="7147925" y="2942936"/>
            <a:ext cx="1079322" cy="338554"/>
          </a:xfrm>
          <a:prstGeom prst="rect">
            <a:avLst/>
          </a:prstGeom>
          <a:noFill/>
        </p:spPr>
        <p:txBody>
          <a:bodyPr wrap="square" rtlCol="0">
            <a:spAutoFit/>
          </a:bodyPr>
          <a:lstStyle/>
          <a:p>
            <a:r>
              <a:rPr lang="tr-TR" sz="1600" b="1" dirty="0">
                <a:solidFill>
                  <a:schemeClr val="tx1">
                    <a:lumMod val="50000"/>
                    <a:lumOff val="50000"/>
                  </a:schemeClr>
                </a:solidFill>
              </a:rPr>
              <a:t>1980</a:t>
            </a:r>
            <a:endParaRPr lang="en-US" sz="1600" b="1" dirty="0">
              <a:solidFill>
                <a:schemeClr val="tx1">
                  <a:lumMod val="50000"/>
                  <a:lumOff val="50000"/>
                </a:schemeClr>
              </a:solidFill>
            </a:endParaRPr>
          </a:p>
        </p:txBody>
      </p:sp>
      <p:sp>
        <p:nvSpPr>
          <p:cNvPr id="152" name="Marcador de texto 34">
            <a:extLst>
              <a:ext uri="{FF2B5EF4-FFF2-40B4-BE49-F238E27FC236}">
                <a16:creationId xmlns:a16="http://schemas.microsoft.com/office/drawing/2014/main" id="{E00DBBB4-03C9-47B3-9B3A-8EBAD938E194}"/>
              </a:ext>
            </a:extLst>
          </p:cNvPr>
          <p:cNvSpPr txBox="1">
            <a:spLocks/>
          </p:cNvSpPr>
          <p:nvPr/>
        </p:nvSpPr>
        <p:spPr>
          <a:xfrm>
            <a:off x="6296743" y="4582811"/>
            <a:ext cx="2436167" cy="644408"/>
          </a:xfrm>
          <a:prstGeom prst="rect">
            <a:avLst/>
          </a:prstGeom>
        </p:spPr>
        <p:txBody>
          <a:bodyPr/>
          <a:lstStyle>
            <a:defPPr>
              <a:defRPr lang="tr-TR"/>
            </a:defPPr>
            <a:lvl1pPr indent="0">
              <a:lnSpc>
                <a:spcPct val="100000"/>
              </a:lnSpc>
              <a:spcBef>
                <a:spcPts val="1000"/>
              </a:spcBef>
              <a:spcAft>
                <a:spcPts val="800"/>
              </a:spcAft>
              <a:buFont typeface="Arial" panose="020B0604020202020204" pitchFamily="34" charset="0"/>
              <a:buNone/>
              <a:defRPr sz="1100" kern="100">
                <a:solidFill>
                  <a:srgbClr val="002060"/>
                </a:solidFill>
                <a:latin typeface="Trebuchet MS" panose="020B0603020202020204" pitchFamily="34"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Yapay zekanın finansmanı, özellikle Japonya'nın Beşinci Nesil Bilgisayar Projesi gibi büyük ölçekli projelerle yeniden arttı. Bu dönemde, özellikle tıp ve mühendislik alanlarında kullanılan uzman sistemler popüler hale geldi.</a:t>
            </a:r>
          </a:p>
        </p:txBody>
      </p:sp>
      <p:sp>
        <p:nvSpPr>
          <p:cNvPr id="153" name="CuadroTexto 112">
            <a:extLst>
              <a:ext uri="{FF2B5EF4-FFF2-40B4-BE49-F238E27FC236}">
                <a16:creationId xmlns:a16="http://schemas.microsoft.com/office/drawing/2014/main" id="{5CECF8B7-A320-425B-85BF-402B98A495B6}"/>
              </a:ext>
            </a:extLst>
          </p:cNvPr>
          <p:cNvSpPr txBox="1"/>
          <p:nvPr/>
        </p:nvSpPr>
        <p:spPr>
          <a:xfrm>
            <a:off x="8689640" y="5371767"/>
            <a:ext cx="1079322" cy="523220"/>
          </a:xfrm>
          <a:prstGeom prst="rect">
            <a:avLst/>
          </a:prstGeom>
          <a:noFill/>
        </p:spPr>
        <p:txBody>
          <a:bodyPr wrap="square" rtlCol="0">
            <a:spAutoFit/>
          </a:bodyPr>
          <a:lstStyle/>
          <a:p>
            <a:r>
              <a:rPr lang="tr-TR" sz="1400" b="1" dirty="0">
                <a:solidFill>
                  <a:schemeClr val="tx1">
                    <a:lumMod val="50000"/>
                    <a:lumOff val="50000"/>
                  </a:schemeClr>
                </a:solidFill>
              </a:rPr>
              <a:t>1990 </a:t>
            </a:r>
          </a:p>
          <a:p>
            <a:r>
              <a:rPr lang="tr-TR" sz="1400" b="1" dirty="0">
                <a:solidFill>
                  <a:schemeClr val="tx1">
                    <a:lumMod val="50000"/>
                    <a:lumOff val="50000"/>
                  </a:schemeClr>
                </a:solidFill>
              </a:rPr>
              <a:t>2000</a:t>
            </a:r>
            <a:endParaRPr lang="en-US" sz="1400" b="1" dirty="0">
              <a:solidFill>
                <a:schemeClr val="tx1">
                  <a:lumMod val="50000"/>
                  <a:lumOff val="50000"/>
                </a:schemeClr>
              </a:solidFill>
            </a:endParaRPr>
          </a:p>
        </p:txBody>
      </p:sp>
      <p:sp>
        <p:nvSpPr>
          <p:cNvPr id="154" name="Marcador de texto 34">
            <a:extLst>
              <a:ext uri="{FF2B5EF4-FFF2-40B4-BE49-F238E27FC236}">
                <a16:creationId xmlns:a16="http://schemas.microsoft.com/office/drawing/2014/main" id="{1F8E60E0-6BC4-441C-90C5-5B23C02936D3}"/>
              </a:ext>
            </a:extLst>
          </p:cNvPr>
          <p:cNvSpPr txBox="1">
            <a:spLocks/>
          </p:cNvSpPr>
          <p:nvPr/>
        </p:nvSpPr>
        <p:spPr>
          <a:xfrm>
            <a:off x="7835310" y="2819320"/>
            <a:ext cx="2423079" cy="644408"/>
          </a:xfrm>
          <a:prstGeom prst="rect">
            <a:avLst/>
          </a:prstGeom>
        </p:spPr>
        <p:txBody>
          <a:bodyPr/>
          <a:lstStyle>
            <a:defPPr>
              <a:defRPr lang="tr-TR"/>
            </a:defPPr>
            <a:lvl1pPr indent="0">
              <a:lnSpc>
                <a:spcPct val="100000"/>
              </a:lnSpc>
              <a:spcBef>
                <a:spcPts val="1000"/>
              </a:spcBef>
              <a:spcAft>
                <a:spcPts val="800"/>
              </a:spcAft>
              <a:buFont typeface="Arial" panose="020B0604020202020204" pitchFamily="34" charset="0"/>
              <a:buNone/>
              <a:defRPr sz="1100" kern="100">
                <a:solidFill>
                  <a:srgbClr val="002060"/>
                </a:solidFill>
                <a:latin typeface="Trebuchet MS" panose="020B0603020202020204" pitchFamily="34"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İnternet'in yaygınlaşması ve büyük veri kümelerinin ortaya çıkışı, yapay zekanın gelişimini hızlandırdı. Bu dönemde makine öğrenimi, özellikle de sinir ağları üzerine yapılan çalışmalar, yapay zekanın daha etkili ve verimli hale gelmesini sağladı.</a:t>
            </a:r>
          </a:p>
        </p:txBody>
      </p:sp>
      <p:sp>
        <p:nvSpPr>
          <p:cNvPr id="155" name="CuadroTexto 112">
            <a:extLst>
              <a:ext uri="{FF2B5EF4-FFF2-40B4-BE49-F238E27FC236}">
                <a16:creationId xmlns:a16="http://schemas.microsoft.com/office/drawing/2014/main" id="{D3776940-5D63-4353-96F3-F30ADB519EF7}"/>
              </a:ext>
            </a:extLst>
          </p:cNvPr>
          <p:cNvSpPr txBox="1"/>
          <p:nvPr/>
        </p:nvSpPr>
        <p:spPr>
          <a:xfrm>
            <a:off x="9982004" y="2848289"/>
            <a:ext cx="1079322" cy="461665"/>
          </a:xfrm>
          <a:prstGeom prst="rect">
            <a:avLst/>
          </a:prstGeom>
          <a:noFill/>
        </p:spPr>
        <p:txBody>
          <a:bodyPr wrap="square" rtlCol="0">
            <a:spAutoFit/>
          </a:bodyPr>
          <a:lstStyle/>
          <a:p>
            <a:pPr algn="ctr"/>
            <a:r>
              <a:rPr lang="tr-TR" sz="1200" b="1" dirty="0">
                <a:solidFill>
                  <a:schemeClr val="tx1">
                    <a:lumMod val="50000"/>
                    <a:lumOff val="50000"/>
                  </a:schemeClr>
                </a:solidFill>
              </a:rPr>
              <a:t>2010</a:t>
            </a:r>
          </a:p>
          <a:p>
            <a:pPr algn="ctr"/>
            <a:r>
              <a:rPr lang="tr-TR" sz="1200" b="1" dirty="0">
                <a:solidFill>
                  <a:schemeClr val="tx1">
                    <a:lumMod val="50000"/>
                    <a:lumOff val="50000"/>
                  </a:schemeClr>
                </a:solidFill>
              </a:rPr>
              <a:t>Günümüz</a:t>
            </a:r>
            <a:endParaRPr lang="en-US" sz="1200" b="1" dirty="0">
              <a:solidFill>
                <a:schemeClr val="tx1">
                  <a:lumMod val="50000"/>
                  <a:lumOff val="50000"/>
                </a:schemeClr>
              </a:solidFill>
            </a:endParaRPr>
          </a:p>
        </p:txBody>
      </p:sp>
      <p:sp>
        <p:nvSpPr>
          <p:cNvPr id="156" name="Marcador de texto 34">
            <a:extLst>
              <a:ext uri="{FF2B5EF4-FFF2-40B4-BE49-F238E27FC236}">
                <a16:creationId xmlns:a16="http://schemas.microsoft.com/office/drawing/2014/main" id="{4656E6F6-0BF4-49D2-9230-BA6568C4DAC3}"/>
              </a:ext>
            </a:extLst>
          </p:cNvPr>
          <p:cNvSpPr txBox="1">
            <a:spLocks/>
          </p:cNvSpPr>
          <p:nvPr/>
        </p:nvSpPr>
        <p:spPr>
          <a:xfrm>
            <a:off x="9415490" y="4560250"/>
            <a:ext cx="2635503" cy="644408"/>
          </a:xfrm>
          <a:prstGeom prst="rect">
            <a:avLst/>
          </a:prstGeom>
        </p:spPr>
        <p:txBody>
          <a:bodyPr/>
          <a:lstStyle>
            <a:defPPr>
              <a:defRPr lang="tr-TR"/>
            </a:defPPr>
            <a:lvl1pPr indent="0">
              <a:lnSpc>
                <a:spcPct val="100000"/>
              </a:lnSpc>
              <a:spcBef>
                <a:spcPts val="1000"/>
              </a:spcBef>
              <a:spcAft>
                <a:spcPts val="800"/>
              </a:spcAft>
              <a:buFont typeface="Arial" panose="020B0604020202020204" pitchFamily="34" charset="0"/>
              <a:buNone/>
              <a:defRPr sz="1100" kern="100">
                <a:solidFill>
                  <a:srgbClr val="002060"/>
                </a:solidFill>
                <a:latin typeface="Trebuchet MS" panose="020B0603020202020204" pitchFamily="34"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Derin öğrenme, büyük veri ve artan hesaplama gücü, yapay zekanın daha önce görülmemiş başarılar elde etmesine olanak tanıdı. Bu dönemde, yapay zeka, otonom araçlar, sağlık teşhisi, otomatik çeviri, yüz tanıma sistemleri ve kişisel asistanlar gibi pek çok alanda kullanılmaya başlandı.</a:t>
            </a:r>
          </a:p>
        </p:txBody>
      </p:sp>
    </p:spTree>
    <p:extLst>
      <p:ext uri="{BB962C8B-B14F-4D97-AF65-F5344CB8AC3E}">
        <p14:creationId xmlns:p14="http://schemas.microsoft.com/office/powerpoint/2010/main" val="95898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 Neden Önemlidir?</a:t>
            </a:r>
          </a:p>
        </p:txBody>
      </p:sp>
      <p:pic>
        <p:nvPicPr>
          <p:cNvPr id="9" name="Resim 8">
            <a:extLst>
              <a:ext uri="{FF2B5EF4-FFF2-40B4-BE49-F238E27FC236}">
                <a16:creationId xmlns:a16="http://schemas.microsoft.com/office/drawing/2014/main" id="{2BEF8B6C-A09E-4D50-8CA7-61C4B63F199B}"/>
              </a:ext>
            </a:extLst>
          </p:cNvPr>
          <p:cNvPicPr>
            <a:picLocks noChangeAspect="1"/>
          </p:cNvPicPr>
          <p:nvPr/>
        </p:nvPicPr>
        <p:blipFill>
          <a:blip r:embed="rId2"/>
          <a:stretch>
            <a:fillRect/>
          </a:stretch>
        </p:blipFill>
        <p:spPr>
          <a:xfrm>
            <a:off x="1" y="1879700"/>
            <a:ext cx="3052030" cy="2850562"/>
          </a:xfrm>
          <a:prstGeom prst="rect">
            <a:avLst/>
          </a:prstGeom>
        </p:spPr>
      </p:pic>
      <p:sp>
        <p:nvSpPr>
          <p:cNvPr id="11" name="Metin kutusu 10">
            <a:extLst>
              <a:ext uri="{FF2B5EF4-FFF2-40B4-BE49-F238E27FC236}">
                <a16:creationId xmlns:a16="http://schemas.microsoft.com/office/drawing/2014/main" id="{DE5BAF72-D1F0-4D60-B535-FF43C8933ABB}"/>
              </a:ext>
            </a:extLst>
          </p:cNvPr>
          <p:cNvSpPr txBox="1"/>
          <p:nvPr/>
        </p:nvSpPr>
        <p:spPr>
          <a:xfrm>
            <a:off x="2883878" y="1543989"/>
            <a:ext cx="9003322" cy="4185761"/>
          </a:xfrm>
          <a:prstGeom prst="rect">
            <a:avLst/>
          </a:prstGeom>
          <a:noFill/>
        </p:spPr>
        <p:txBody>
          <a:bodyPr wrap="square">
            <a:spAutoFit/>
          </a:bodyPr>
          <a:lstStyle/>
          <a:p>
            <a:pPr algn="just"/>
            <a:r>
              <a:rPr lang="tr-TR" sz="1400" b="1" kern="100" dirty="0">
                <a:solidFill>
                  <a:srgbClr val="002060"/>
                </a:solidFill>
                <a:latin typeface="Trebuchet MS" panose="020B0603020202020204" pitchFamily="34" charset="0"/>
                <a:cs typeface="Times New Roman" panose="02020603050405020304" pitchFamily="18" charset="0"/>
              </a:rPr>
              <a:t>Verimlilik ve Otomasyon: </a:t>
            </a:r>
            <a:r>
              <a:rPr lang="tr-TR" sz="1400" kern="100" dirty="0">
                <a:solidFill>
                  <a:srgbClr val="002060"/>
                </a:solidFill>
                <a:latin typeface="Trebuchet MS" panose="020B0603020202020204" pitchFamily="34" charset="0"/>
                <a:cs typeface="Times New Roman" panose="02020603050405020304" pitchFamily="18" charset="0"/>
              </a:rPr>
              <a:t>Yapay zeka, iş süreçlerini otomatize ederek, insan hatalarını azaltır ve operasyonel verimliliği artırır. </a:t>
            </a:r>
          </a:p>
          <a:p>
            <a:pPr algn="just"/>
            <a:endParaRPr lang="tr-TR" sz="1400" kern="100" dirty="0">
              <a:solidFill>
                <a:srgbClr val="002060"/>
              </a:solidFill>
              <a:latin typeface="Trebuchet MS" panose="020B0603020202020204" pitchFamily="34" charset="0"/>
              <a:cs typeface="Times New Roman" panose="02020603050405020304" pitchFamily="18" charset="0"/>
            </a:endParaRPr>
          </a:p>
          <a:p>
            <a:pPr algn="just"/>
            <a:r>
              <a:rPr lang="tr-TR" sz="1400" b="1" kern="100" dirty="0">
                <a:solidFill>
                  <a:srgbClr val="002060"/>
                </a:solidFill>
                <a:latin typeface="Trebuchet MS" panose="020B0603020202020204" pitchFamily="34" charset="0"/>
                <a:cs typeface="Times New Roman" panose="02020603050405020304" pitchFamily="18" charset="0"/>
              </a:rPr>
              <a:t>Karar Verme: </a:t>
            </a:r>
            <a:r>
              <a:rPr lang="tr-TR" sz="1400" kern="100" dirty="0">
                <a:solidFill>
                  <a:srgbClr val="002060"/>
                </a:solidFill>
                <a:latin typeface="Trebuchet MS" panose="020B0603020202020204" pitchFamily="34" charset="0"/>
                <a:cs typeface="Times New Roman" panose="02020603050405020304" pitchFamily="18" charset="0"/>
              </a:rPr>
              <a:t>Yapay zeka, büyük veri setlerini analiz ederek iş ve organizasyonlar için daha hızlı ve daha doğru kararlar alınmasını sağlar. </a:t>
            </a:r>
          </a:p>
          <a:p>
            <a:pPr algn="just"/>
            <a:endParaRPr lang="tr-TR" sz="1400" b="1" kern="100" dirty="0">
              <a:solidFill>
                <a:srgbClr val="002060"/>
              </a:solidFill>
              <a:latin typeface="Trebuchet MS" panose="020B0603020202020204" pitchFamily="34" charset="0"/>
              <a:cs typeface="Times New Roman" panose="02020603050405020304" pitchFamily="18" charset="0"/>
            </a:endParaRPr>
          </a:p>
          <a:p>
            <a:pPr algn="just"/>
            <a:r>
              <a:rPr lang="tr-TR" sz="1400" b="1" kern="100" dirty="0">
                <a:solidFill>
                  <a:srgbClr val="002060"/>
                </a:solidFill>
                <a:latin typeface="Trebuchet MS" panose="020B0603020202020204" pitchFamily="34" charset="0"/>
                <a:cs typeface="Times New Roman" panose="02020603050405020304" pitchFamily="18" charset="0"/>
              </a:rPr>
              <a:t>Kişiselleştirme: </a:t>
            </a:r>
            <a:r>
              <a:rPr lang="tr-TR" sz="1400" kern="100" dirty="0">
                <a:solidFill>
                  <a:srgbClr val="002060"/>
                </a:solidFill>
                <a:latin typeface="Trebuchet MS" panose="020B0603020202020204" pitchFamily="34" charset="0"/>
                <a:cs typeface="Times New Roman" panose="02020603050405020304" pitchFamily="18" charset="0"/>
              </a:rPr>
              <a:t>Yapay zeka teknolojileri, kullanıcı davranışlarını öğrenerek kişiselleştirilmiş deneyimler sunar. </a:t>
            </a:r>
          </a:p>
          <a:p>
            <a:pPr algn="just"/>
            <a:endParaRPr lang="tr-TR" sz="1400" b="1" kern="100" dirty="0">
              <a:solidFill>
                <a:srgbClr val="002060"/>
              </a:solidFill>
              <a:latin typeface="Trebuchet MS" panose="020B0603020202020204" pitchFamily="34" charset="0"/>
              <a:cs typeface="Times New Roman" panose="02020603050405020304" pitchFamily="18" charset="0"/>
            </a:endParaRPr>
          </a:p>
          <a:p>
            <a:pPr algn="just"/>
            <a:r>
              <a:rPr lang="tr-TR" sz="1400" b="1" kern="100" dirty="0">
                <a:solidFill>
                  <a:srgbClr val="002060"/>
                </a:solidFill>
                <a:latin typeface="Trebuchet MS" panose="020B0603020202020204" pitchFamily="34" charset="0"/>
                <a:cs typeface="Times New Roman" panose="02020603050405020304" pitchFamily="18" charset="0"/>
              </a:rPr>
              <a:t>Sağlık Hizmetlerinde İnovasyon: </a:t>
            </a:r>
            <a:r>
              <a:rPr lang="tr-TR" sz="1400" kern="100" dirty="0">
                <a:solidFill>
                  <a:srgbClr val="002060"/>
                </a:solidFill>
                <a:latin typeface="Trebuchet MS" panose="020B0603020202020204" pitchFamily="34" charset="0"/>
                <a:cs typeface="Times New Roman" panose="02020603050405020304" pitchFamily="18" charset="0"/>
              </a:rPr>
              <a:t>AI, hastalıkları teşhis etme, tedavi planları oluşturma ve hatta cerrahi robotlar aracılığıyla operasyonlar yapma gibi sağlık alanında çığır açan yenilikler sunar.</a:t>
            </a:r>
          </a:p>
          <a:p>
            <a:pPr algn="just"/>
            <a:endParaRPr lang="tr-TR" sz="1400" kern="100" dirty="0">
              <a:solidFill>
                <a:srgbClr val="002060"/>
              </a:solidFill>
              <a:latin typeface="Trebuchet MS" panose="020B0603020202020204" pitchFamily="34" charset="0"/>
              <a:cs typeface="Times New Roman" panose="02020603050405020304" pitchFamily="18" charset="0"/>
            </a:endParaRPr>
          </a:p>
          <a:p>
            <a:pPr algn="just"/>
            <a:r>
              <a:rPr lang="tr-TR" sz="1400" b="1" kern="100" dirty="0">
                <a:solidFill>
                  <a:srgbClr val="002060"/>
                </a:solidFill>
                <a:latin typeface="Trebuchet MS" panose="020B0603020202020204" pitchFamily="34" charset="0"/>
                <a:cs typeface="Times New Roman" panose="02020603050405020304" pitchFamily="18" charset="0"/>
              </a:rPr>
              <a:t>Erişilebilirlik ve İçerik Üretimi: </a:t>
            </a:r>
            <a:r>
              <a:rPr lang="tr-TR" sz="1400" kern="100" dirty="0">
                <a:solidFill>
                  <a:srgbClr val="002060"/>
                </a:solidFill>
                <a:latin typeface="Trebuchet MS" panose="020B0603020202020204" pitchFamily="34" charset="0"/>
                <a:cs typeface="Times New Roman" panose="02020603050405020304" pitchFamily="18" charset="0"/>
              </a:rPr>
              <a:t>Yapay zeka, içerik oluşturma süreçlerini basitleştirir ve dil engellerini aşarak bilgiye erişimi genişletir. </a:t>
            </a:r>
          </a:p>
          <a:p>
            <a:pPr algn="just"/>
            <a:endParaRPr lang="tr-TR" sz="1400" kern="100" dirty="0">
              <a:solidFill>
                <a:srgbClr val="002060"/>
              </a:solidFill>
              <a:latin typeface="Trebuchet MS" panose="020B0603020202020204" pitchFamily="34" charset="0"/>
              <a:cs typeface="Times New Roman" panose="02020603050405020304" pitchFamily="18" charset="0"/>
            </a:endParaRPr>
          </a:p>
          <a:p>
            <a:pPr algn="just"/>
            <a:r>
              <a:rPr lang="tr-TR" sz="1400" b="1" kern="100" dirty="0">
                <a:solidFill>
                  <a:srgbClr val="002060"/>
                </a:solidFill>
                <a:latin typeface="Trebuchet MS" panose="020B0603020202020204" pitchFamily="34" charset="0"/>
                <a:cs typeface="Times New Roman" panose="02020603050405020304" pitchFamily="18" charset="0"/>
              </a:rPr>
              <a:t>Sürdürülebilirlik ve Çevre: </a:t>
            </a:r>
            <a:r>
              <a:rPr lang="tr-TR" sz="1400" kern="100" dirty="0">
                <a:solidFill>
                  <a:srgbClr val="002060"/>
                </a:solidFill>
                <a:latin typeface="Trebuchet MS" panose="020B0603020202020204" pitchFamily="34" charset="0"/>
                <a:cs typeface="Times New Roman" panose="02020603050405020304" pitchFamily="18" charset="0"/>
              </a:rPr>
              <a:t>Yapay zeka, enerji kullanımını optimize ederek ve çevresel izleme sistemlerini geliştirerek çevresel sürdürülebilirlik için çözümler sunar.</a:t>
            </a:r>
          </a:p>
          <a:p>
            <a:pPr algn="just"/>
            <a:endParaRPr lang="tr-TR" sz="1400" kern="100" dirty="0">
              <a:solidFill>
                <a:srgbClr val="002060"/>
              </a:solidFill>
              <a:latin typeface="Trebuchet MS" panose="020B0603020202020204" pitchFamily="34" charset="0"/>
              <a:cs typeface="Times New Roman" panose="02020603050405020304" pitchFamily="18" charset="0"/>
            </a:endParaRPr>
          </a:p>
          <a:p>
            <a:pPr algn="just"/>
            <a:r>
              <a:rPr lang="tr-TR" sz="1400" b="1" kern="100" dirty="0">
                <a:solidFill>
                  <a:srgbClr val="002060"/>
                </a:solidFill>
                <a:latin typeface="Trebuchet MS" panose="020B0603020202020204" pitchFamily="34" charset="0"/>
                <a:cs typeface="Times New Roman" panose="02020603050405020304" pitchFamily="18" charset="0"/>
              </a:rPr>
              <a:t>Güvenlik: </a:t>
            </a:r>
            <a:r>
              <a:rPr lang="tr-TR" sz="1400" kern="100" dirty="0">
                <a:solidFill>
                  <a:srgbClr val="002060"/>
                </a:solidFill>
                <a:latin typeface="Trebuchet MS" panose="020B0603020202020204" pitchFamily="34" charset="0"/>
                <a:cs typeface="Times New Roman" panose="02020603050405020304" pitchFamily="18" charset="0"/>
              </a:rPr>
              <a:t>AI, güvenlik sistemlerini güçlendirir, siber güvenlik tehditlerine karşı koruma sağlar ve fiziksel güvenlik sistemlerinde yüz tanıma gibi teknolojilerle destek olur.</a:t>
            </a:r>
          </a:p>
        </p:txBody>
      </p:sp>
    </p:spTree>
    <p:extLst>
      <p:ext uri="{BB962C8B-B14F-4D97-AF65-F5344CB8AC3E}">
        <p14:creationId xmlns:p14="http://schemas.microsoft.com/office/powerpoint/2010/main" val="123868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 Nasıl Çalışır?</a:t>
            </a:r>
          </a:p>
        </p:txBody>
      </p:sp>
      <p:pic>
        <p:nvPicPr>
          <p:cNvPr id="5" name="Resim 4">
            <a:extLst>
              <a:ext uri="{FF2B5EF4-FFF2-40B4-BE49-F238E27FC236}">
                <a16:creationId xmlns:a16="http://schemas.microsoft.com/office/drawing/2014/main" id="{07DB05E7-076C-4911-9C49-F9025C08BC0F}"/>
              </a:ext>
            </a:extLst>
          </p:cNvPr>
          <p:cNvPicPr>
            <a:picLocks noChangeAspect="1"/>
          </p:cNvPicPr>
          <p:nvPr/>
        </p:nvPicPr>
        <p:blipFill>
          <a:blip r:embed="rId2"/>
          <a:stretch>
            <a:fillRect/>
          </a:stretch>
        </p:blipFill>
        <p:spPr>
          <a:xfrm>
            <a:off x="8550697" y="0"/>
            <a:ext cx="3711092" cy="2242038"/>
          </a:xfrm>
          <a:prstGeom prst="rect">
            <a:avLst/>
          </a:prstGeom>
        </p:spPr>
      </p:pic>
      <p:sp>
        <p:nvSpPr>
          <p:cNvPr id="2" name="Dikdörtgen 1">
            <a:extLst>
              <a:ext uri="{FF2B5EF4-FFF2-40B4-BE49-F238E27FC236}">
                <a16:creationId xmlns:a16="http://schemas.microsoft.com/office/drawing/2014/main" id="{6951342B-53ED-47C3-9098-990DA2EE24FC}"/>
              </a:ext>
            </a:extLst>
          </p:cNvPr>
          <p:cNvSpPr/>
          <p:nvPr/>
        </p:nvSpPr>
        <p:spPr>
          <a:xfrm>
            <a:off x="371026" y="1585901"/>
            <a:ext cx="8628184" cy="2086725"/>
          </a:xfrm>
          <a:prstGeom prst="rect">
            <a:avLst/>
          </a:prstGeom>
        </p:spPr>
        <p:txBody>
          <a:bodyPr wrap="square">
            <a:spAutoFit/>
          </a:bodyPr>
          <a:lstStyle/>
          <a:p>
            <a:pPr algn="just">
              <a:lnSpc>
                <a:spcPct val="90000"/>
              </a:lnSpc>
              <a:spcBef>
                <a:spcPts val="1000"/>
              </a:spcBef>
            </a:pPr>
            <a:r>
              <a:rPr lang="tr-TR" kern="100" dirty="0">
                <a:solidFill>
                  <a:srgbClr val="002060"/>
                </a:solidFill>
                <a:latin typeface="Trebuchet MS" panose="020B0603020202020204" pitchFamily="34" charset="0"/>
                <a:cs typeface="Times New Roman" panose="02020603050405020304" pitchFamily="18" charset="0"/>
              </a:rPr>
              <a:t>Yapay zeka sistemleri algoritmalar ve veriler kullanılarak çalışır. İlk olarak, çok büyük miktarda veri toplanır ve eğitim olarak bilinen bir süreçte bilgileri kalıpları tanımak ve tahminlerde bulunmak için kullanan matematiksel modellere veya algoritmalara uygulanır. Algoritmalar eğitildikten sonra çeşitli uygulamalara yerleştirilerek sürekli olarak yeni verilerden öğrenilir ve yeni verilere uyum sağlanır. Bu, yapay zeka sistemlerinin görüntü tanıma, dil işleme ve veri analizi gibi karmaşık görevleri zaman içinde daha yüksek doğruluk ve verimlilikle gerçekleştirmesine olanak tanır.</a:t>
            </a:r>
          </a:p>
        </p:txBody>
      </p:sp>
      <p:pic>
        <p:nvPicPr>
          <p:cNvPr id="7" name="Resim 6">
            <a:extLst>
              <a:ext uri="{FF2B5EF4-FFF2-40B4-BE49-F238E27FC236}">
                <a16:creationId xmlns:a16="http://schemas.microsoft.com/office/drawing/2014/main" id="{E5317E98-7B23-46E9-B366-5BF115187D9C}"/>
              </a:ext>
            </a:extLst>
          </p:cNvPr>
          <p:cNvPicPr>
            <a:picLocks noChangeAspect="1"/>
          </p:cNvPicPr>
          <p:nvPr/>
        </p:nvPicPr>
        <p:blipFill>
          <a:blip r:embed="rId3"/>
          <a:stretch>
            <a:fillRect/>
          </a:stretch>
        </p:blipFill>
        <p:spPr>
          <a:xfrm>
            <a:off x="1855117" y="3758291"/>
            <a:ext cx="8239125" cy="1657350"/>
          </a:xfrm>
          <a:prstGeom prst="rect">
            <a:avLst/>
          </a:prstGeom>
        </p:spPr>
      </p:pic>
      <p:sp>
        <p:nvSpPr>
          <p:cNvPr id="10" name="Marcador de texto 34">
            <a:extLst>
              <a:ext uri="{FF2B5EF4-FFF2-40B4-BE49-F238E27FC236}">
                <a16:creationId xmlns:a16="http://schemas.microsoft.com/office/drawing/2014/main" id="{A129A463-B90F-4707-B088-71F95C3141EE}"/>
              </a:ext>
            </a:extLst>
          </p:cNvPr>
          <p:cNvSpPr txBox="1">
            <a:spLocks/>
          </p:cNvSpPr>
          <p:nvPr/>
        </p:nvSpPr>
        <p:spPr>
          <a:xfrm>
            <a:off x="1440757" y="5493071"/>
            <a:ext cx="2483967" cy="242689"/>
          </a:xfrm>
          <a:prstGeom prst="rect">
            <a:avLst/>
          </a:prstGeom>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400" b="1" dirty="0">
                <a:solidFill>
                  <a:srgbClr val="7030A0"/>
                </a:solidFill>
              </a:rPr>
              <a:t>Veri Toplama</a:t>
            </a:r>
            <a:endParaRPr lang="es-CO" sz="1400" b="1" dirty="0">
              <a:solidFill>
                <a:srgbClr val="7030A0"/>
              </a:solidFill>
            </a:endParaRPr>
          </a:p>
        </p:txBody>
      </p:sp>
      <p:sp>
        <p:nvSpPr>
          <p:cNvPr id="12" name="Marcador de texto 34">
            <a:extLst>
              <a:ext uri="{FF2B5EF4-FFF2-40B4-BE49-F238E27FC236}">
                <a16:creationId xmlns:a16="http://schemas.microsoft.com/office/drawing/2014/main" id="{99B988B1-D96D-480A-AC34-D26C1CBC04B6}"/>
              </a:ext>
            </a:extLst>
          </p:cNvPr>
          <p:cNvSpPr txBox="1">
            <a:spLocks/>
          </p:cNvSpPr>
          <p:nvPr/>
        </p:nvSpPr>
        <p:spPr>
          <a:xfrm>
            <a:off x="3550980" y="5484836"/>
            <a:ext cx="1540297" cy="242689"/>
          </a:xfrm>
          <a:prstGeom prst="rect">
            <a:avLst/>
          </a:prstGeom>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400" b="1" dirty="0">
                <a:solidFill>
                  <a:srgbClr val="7030A0"/>
                </a:solidFill>
              </a:rPr>
              <a:t>Veri Önişleme</a:t>
            </a:r>
            <a:endParaRPr lang="es-CO" sz="1400" b="1" dirty="0">
              <a:solidFill>
                <a:srgbClr val="7030A0"/>
              </a:solidFill>
            </a:endParaRPr>
          </a:p>
        </p:txBody>
      </p:sp>
      <p:sp>
        <p:nvSpPr>
          <p:cNvPr id="13" name="Marcador de texto 34">
            <a:extLst>
              <a:ext uri="{FF2B5EF4-FFF2-40B4-BE49-F238E27FC236}">
                <a16:creationId xmlns:a16="http://schemas.microsoft.com/office/drawing/2014/main" id="{41BB2899-75B4-4743-BE96-F8489B1B2767}"/>
              </a:ext>
            </a:extLst>
          </p:cNvPr>
          <p:cNvSpPr txBox="1">
            <a:spLocks/>
          </p:cNvSpPr>
          <p:nvPr/>
        </p:nvSpPr>
        <p:spPr>
          <a:xfrm>
            <a:off x="5091277" y="5493071"/>
            <a:ext cx="1540297" cy="242689"/>
          </a:xfrm>
          <a:prstGeom prst="rect">
            <a:avLst/>
          </a:prstGeom>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400" b="1" dirty="0">
                <a:solidFill>
                  <a:srgbClr val="7030A0"/>
                </a:solidFill>
              </a:rPr>
              <a:t>Model </a:t>
            </a:r>
            <a:endParaRPr lang="es-CO" sz="1400" b="1" dirty="0">
              <a:solidFill>
                <a:srgbClr val="7030A0"/>
              </a:solidFill>
            </a:endParaRPr>
          </a:p>
        </p:txBody>
      </p:sp>
      <p:sp>
        <p:nvSpPr>
          <p:cNvPr id="14" name="Marcador de texto 34">
            <a:extLst>
              <a:ext uri="{FF2B5EF4-FFF2-40B4-BE49-F238E27FC236}">
                <a16:creationId xmlns:a16="http://schemas.microsoft.com/office/drawing/2014/main" id="{C30573B0-801A-48B9-A07B-9D0399AFF1F2}"/>
              </a:ext>
            </a:extLst>
          </p:cNvPr>
          <p:cNvSpPr txBox="1">
            <a:spLocks/>
          </p:cNvSpPr>
          <p:nvPr/>
        </p:nvSpPr>
        <p:spPr>
          <a:xfrm>
            <a:off x="6631574" y="5501306"/>
            <a:ext cx="1607785" cy="242689"/>
          </a:xfrm>
          <a:prstGeom prst="rect">
            <a:avLst/>
          </a:prstGeom>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400" b="1" dirty="0">
                <a:solidFill>
                  <a:srgbClr val="7030A0"/>
                </a:solidFill>
              </a:rPr>
              <a:t>Test ve Doğrulama</a:t>
            </a:r>
            <a:endParaRPr lang="es-CO" sz="1400" b="1" dirty="0">
              <a:solidFill>
                <a:srgbClr val="7030A0"/>
              </a:solidFill>
            </a:endParaRPr>
          </a:p>
        </p:txBody>
      </p:sp>
      <p:sp>
        <p:nvSpPr>
          <p:cNvPr id="15" name="Marcador de texto 34">
            <a:extLst>
              <a:ext uri="{FF2B5EF4-FFF2-40B4-BE49-F238E27FC236}">
                <a16:creationId xmlns:a16="http://schemas.microsoft.com/office/drawing/2014/main" id="{1B287CD5-4DB0-46A5-9BCB-F4860B08D5CF}"/>
              </a:ext>
            </a:extLst>
          </p:cNvPr>
          <p:cNvSpPr txBox="1">
            <a:spLocks/>
          </p:cNvSpPr>
          <p:nvPr/>
        </p:nvSpPr>
        <p:spPr>
          <a:xfrm>
            <a:off x="8171871" y="5484835"/>
            <a:ext cx="1607785" cy="242689"/>
          </a:xfrm>
          <a:prstGeom prst="rect">
            <a:avLst/>
          </a:prstGeom>
          <a:ln>
            <a:noFill/>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400" b="1" dirty="0">
                <a:solidFill>
                  <a:srgbClr val="7030A0"/>
                </a:solidFill>
              </a:rPr>
              <a:t>Uygulama</a:t>
            </a:r>
            <a:endParaRPr lang="es-CO" sz="1400" b="1" dirty="0">
              <a:solidFill>
                <a:srgbClr val="7030A0"/>
              </a:solidFill>
            </a:endParaRPr>
          </a:p>
        </p:txBody>
      </p:sp>
    </p:spTree>
    <p:extLst>
      <p:ext uri="{BB962C8B-B14F-4D97-AF65-F5344CB8AC3E}">
        <p14:creationId xmlns:p14="http://schemas.microsoft.com/office/powerpoint/2010/main" val="177479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 Temel Kavramlar</a:t>
            </a:r>
          </a:p>
        </p:txBody>
      </p:sp>
      <p:sp>
        <p:nvSpPr>
          <p:cNvPr id="5" name="TextBox 26">
            <a:extLst>
              <a:ext uri="{FF2B5EF4-FFF2-40B4-BE49-F238E27FC236}">
                <a16:creationId xmlns:a16="http://schemas.microsoft.com/office/drawing/2014/main" id="{D3215F0A-CAF3-4A79-9B56-555951830511}"/>
              </a:ext>
            </a:extLst>
          </p:cNvPr>
          <p:cNvSpPr txBox="1">
            <a:spLocks noChangeArrowheads="1"/>
          </p:cNvSpPr>
          <p:nvPr/>
        </p:nvSpPr>
        <p:spPr bwMode="auto">
          <a:xfrm>
            <a:off x="137387" y="3794070"/>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tr-TR" altLang="es-MX" sz="1600" b="1" kern="100" dirty="0">
                <a:solidFill>
                  <a:srgbClr val="002060"/>
                </a:solidFill>
                <a:latin typeface="Trebuchet MS" panose="020B0603020202020204" pitchFamily="34" charset="0"/>
                <a:ea typeface="+mn-ea"/>
                <a:cs typeface="Times New Roman" panose="02020603050405020304" pitchFamily="18" charset="0"/>
              </a:rPr>
              <a:t>Makine Öğrenmesi</a:t>
            </a:r>
            <a:endParaRPr lang="en-US" altLang="es-MX" sz="1600" b="1" kern="100" dirty="0">
              <a:solidFill>
                <a:srgbClr val="002060"/>
              </a:solidFill>
              <a:latin typeface="Trebuchet MS" panose="020B0603020202020204" pitchFamily="34" charset="0"/>
              <a:ea typeface="+mn-ea"/>
              <a:cs typeface="Times New Roman" panose="02020603050405020304" pitchFamily="18" charset="0"/>
            </a:endParaRPr>
          </a:p>
        </p:txBody>
      </p:sp>
      <p:sp>
        <p:nvSpPr>
          <p:cNvPr id="6" name="TextBox 27">
            <a:extLst>
              <a:ext uri="{FF2B5EF4-FFF2-40B4-BE49-F238E27FC236}">
                <a16:creationId xmlns:a16="http://schemas.microsoft.com/office/drawing/2014/main" id="{F96731AA-1C24-49C7-9555-E8FD6F00313C}"/>
              </a:ext>
            </a:extLst>
          </p:cNvPr>
          <p:cNvSpPr txBox="1">
            <a:spLocks noChangeArrowheads="1"/>
          </p:cNvSpPr>
          <p:nvPr/>
        </p:nvSpPr>
        <p:spPr bwMode="auto">
          <a:xfrm>
            <a:off x="137388" y="4136970"/>
            <a:ext cx="2360838" cy="7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1200" kern="100" dirty="0" err="1">
                <a:solidFill>
                  <a:srgbClr val="002060"/>
                </a:solidFill>
                <a:latin typeface="Trebuchet MS" panose="020B0603020202020204" pitchFamily="34" charset="0"/>
                <a:ea typeface="+mn-ea"/>
                <a:cs typeface="Times New Roman" panose="02020603050405020304" pitchFamily="18" charset="0"/>
              </a:rPr>
              <a:t>Makine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öğrenimi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bilgisayarların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üzerinde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eğitim</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aldıkları</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verilerden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bilgi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çıkarması</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ve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ardından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buna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dayalı</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olarak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yeni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bilgiler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geliştirmeye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başlamasıdır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p>
        </p:txBody>
      </p:sp>
      <p:sp>
        <p:nvSpPr>
          <p:cNvPr id="7" name="TextBox 26">
            <a:extLst>
              <a:ext uri="{FF2B5EF4-FFF2-40B4-BE49-F238E27FC236}">
                <a16:creationId xmlns:a16="http://schemas.microsoft.com/office/drawing/2014/main" id="{C60FC28B-4272-4B6C-ABF6-A3470E71CD39}"/>
              </a:ext>
            </a:extLst>
          </p:cNvPr>
          <p:cNvSpPr txBox="1">
            <a:spLocks noChangeArrowheads="1"/>
          </p:cNvSpPr>
          <p:nvPr/>
        </p:nvSpPr>
        <p:spPr bwMode="auto">
          <a:xfrm>
            <a:off x="2481924" y="3803468"/>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tr-TR" altLang="es-MX" sz="1600" b="1" kern="100" dirty="0">
                <a:solidFill>
                  <a:srgbClr val="002060"/>
                </a:solidFill>
                <a:latin typeface="Trebuchet MS" panose="020B0603020202020204" pitchFamily="34" charset="0"/>
                <a:ea typeface="+mn-ea"/>
                <a:cs typeface="Times New Roman" panose="02020603050405020304" pitchFamily="18" charset="0"/>
              </a:rPr>
              <a:t>Derin Öğrenme</a:t>
            </a:r>
            <a:endParaRPr lang="en-US" altLang="es-MX" sz="1600" b="1" kern="100" dirty="0">
              <a:solidFill>
                <a:srgbClr val="002060"/>
              </a:solidFill>
              <a:latin typeface="Trebuchet MS" panose="020B0603020202020204" pitchFamily="34" charset="0"/>
              <a:ea typeface="+mn-ea"/>
              <a:cs typeface="Times New Roman" panose="02020603050405020304" pitchFamily="18" charset="0"/>
            </a:endParaRPr>
          </a:p>
        </p:txBody>
      </p:sp>
      <p:sp>
        <p:nvSpPr>
          <p:cNvPr id="10" name="TextBox 27">
            <a:extLst>
              <a:ext uri="{FF2B5EF4-FFF2-40B4-BE49-F238E27FC236}">
                <a16:creationId xmlns:a16="http://schemas.microsoft.com/office/drawing/2014/main" id="{83394269-100F-403C-869E-6F4A09ECD7F8}"/>
              </a:ext>
            </a:extLst>
          </p:cNvPr>
          <p:cNvSpPr txBox="1">
            <a:spLocks noChangeArrowheads="1"/>
          </p:cNvSpPr>
          <p:nvPr/>
        </p:nvSpPr>
        <p:spPr bwMode="auto">
          <a:xfrm>
            <a:off x="2532925" y="4136970"/>
            <a:ext cx="2479604" cy="7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tr-TR" altLang="es-MX" sz="1200" kern="100" dirty="0">
                <a:solidFill>
                  <a:srgbClr val="002060"/>
                </a:solidFill>
                <a:latin typeface="Trebuchet MS" panose="020B0603020202020204" pitchFamily="34" charset="0"/>
                <a:ea typeface="+mn-ea"/>
                <a:cs typeface="Times New Roman" panose="02020603050405020304" pitchFamily="18" charset="0"/>
              </a:rPr>
              <a:t>M</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akine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öğreniminin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parçasıdır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bilgisayarların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insanlardan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daha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az</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yardım</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alarak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daha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özerk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şekilde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iş</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yapabilmesini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sağlayan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derin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kısımdır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Bilgisayarın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üzerinde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eğitim</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aldığı</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devasa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veri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seti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derin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öğrenme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sinir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ağı</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oluşturmak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için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kullanılıyor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insan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beynini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örnek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alan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karmaşık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çok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katmanlı</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ağırlıklı</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algoritma</a:t>
            </a:r>
            <a:r>
              <a:rPr lang="en-US" altLang="es-MX" sz="1200" kern="100" dirty="0">
                <a:solidFill>
                  <a:srgbClr val="002060"/>
                </a:solidFill>
                <a:latin typeface="Trebuchet MS" panose="020B0603020202020204" pitchFamily="34" charset="0"/>
                <a:ea typeface="+mn-ea"/>
                <a:cs typeface="Times New Roman" panose="02020603050405020304" pitchFamily="18" charset="0"/>
              </a:rPr>
              <a:t>.</a:t>
            </a:r>
          </a:p>
        </p:txBody>
      </p:sp>
      <p:sp>
        <p:nvSpPr>
          <p:cNvPr id="12" name="TextBox 26">
            <a:extLst>
              <a:ext uri="{FF2B5EF4-FFF2-40B4-BE49-F238E27FC236}">
                <a16:creationId xmlns:a16="http://schemas.microsoft.com/office/drawing/2014/main" id="{2EC9A4BF-984A-484E-8780-46DCE360CF94}"/>
              </a:ext>
            </a:extLst>
          </p:cNvPr>
          <p:cNvSpPr txBox="1">
            <a:spLocks noChangeArrowheads="1"/>
          </p:cNvSpPr>
          <p:nvPr/>
        </p:nvSpPr>
        <p:spPr bwMode="auto">
          <a:xfrm>
            <a:off x="4928463" y="3794070"/>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kern="100" dirty="0" err="1">
                <a:solidFill>
                  <a:srgbClr val="002060"/>
                </a:solidFill>
                <a:latin typeface="Trebuchet MS" panose="020B0603020202020204" pitchFamily="34" charset="0"/>
                <a:ea typeface="+mn-ea"/>
                <a:cs typeface="Times New Roman" panose="02020603050405020304" pitchFamily="18" charset="0"/>
              </a:rPr>
              <a:t>Üretken</a:t>
            </a:r>
            <a:r>
              <a:rPr lang="en-US" altLang="es-MX" sz="1600" b="1" kern="100" dirty="0">
                <a:solidFill>
                  <a:srgbClr val="002060"/>
                </a:solidFill>
                <a:latin typeface="Trebuchet MS" panose="020B0603020202020204" pitchFamily="34" charset="0"/>
                <a:ea typeface="+mn-ea"/>
                <a:cs typeface="Times New Roman" panose="02020603050405020304" pitchFamily="18" charset="0"/>
              </a:rPr>
              <a:t> </a:t>
            </a:r>
            <a:r>
              <a:rPr lang="en-US" altLang="es-MX" sz="1600" b="1" kern="100" dirty="0" err="1">
                <a:solidFill>
                  <a:srgbClr val="002060"/>
                </a:solidFill>
                <a:latin typeface="Trebuchet MS" panose="020B0603020202020204" pitchFamily="34" charset="0"/>
                <a:ea typeface="+mn-ea"/>
                <a:cs typeface="Times New Roman" panose="02020603050405020304" pitchFamily="18" charset="0"/>
              </a:rPr>
              <a:t>Yapay</a:t>
            </a:r>
            <a:r>
              <a:rPr lang="en-US" altLang="es-MX" sz="1600" b="1" kern="100" dirty="0">
                <a:solidFill>
                  <a:srgbClr val="002060"/>
                </a:solidFill>
                <a:latin typeface="Trebuchet MS" panose="020B0603020202020204" pitchFamily="34" charset="0"/>
                <a:ea typeface="+mn-ea"/>
                <a:cs typeface="Times New Roman" panose="02020603050405020304" pitchFamily="18" charset="0"/>
              </a:rPr>
              <a:t> </a:t>
            </a:r>
            <a:r>
              <a:rPr lang="en-US" altLang="es-MX" sz="1600" b="1" kern="100" dirty="0" err="1">
                <a:solidFill>
                  <a:srgbClr val="002060"/>
                </a:solidFill>
                <a:latin typeface="Trebuchet MS" panose="020B0603020202020204" pitchFamily="34" charset="0"/>
                <a:ea typeface="+mn-ea"/>
                <a:cs typeface="Times New Roman" panose="02020603050405020304" pitchFamily="18" charset="0"/>
              </a:rPr>
              <a:t>Zeka</a:t>
            </a:r>
            <a:endParaRPr lang="en-US" altLang="es-MX" sz="1600" b="1" kern="100" dirty="0">
              <a:solidFill>
                <a:srgbClr val="002060"/>
              </a:solidFill>
              <a:latin typeface="Trebuchet MS" panose="020B0603020202020204" pitchFamily="34" charset="0"/>
              <a:ea typeface="+mn-ea"/>
              <a:cs typeface="Times New Roman" panose="02020603050405020304" pitchFamily="18" charset="0"/>
            </a:endParaRPr>
          </a:p>
        </p:txBody>
      </p:sp>
      <p:sp>
        <p:nvSpPr>
          <p:cNvPr id="13" name="TextBox 27">
            <a:extLst>
              <a:ext uri="{FF2B5EF4-FFF2-40B4-BE49-F238E27FC236}">
                <a16:creationId xmlns:a16="http://schemas.microsoft.com/office/drawing/2014/main" id="{9FF072CC-8B8B-4838-94AF-1CAFA14F8495}"/>
              </a:ext>
            </a:extLst>
          </p:cNvPr>
          <p:cNvSpPr txBox="1">
            <a:spLocks noChangeArrowheads="1"/>
          </p:cNvSpPr>
          <p:nvPr/>
        </p:nvSpPr>
        <p:spPr bwMode="auto">
          <a:xfrm>
            <a:off x="5125243" y="4130835"/>
            <a:ext cx="2297184" cy="7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Üretken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yapay</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zeka</a:t>
            </a:r>
            <a:r>
              <a:rPr lang="tr-TR"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isteğe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yanıt</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olarak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içerik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üreten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yapay</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zeka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modelidir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ChatGPT</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ve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DALL-E</a:t>
            </a:r>
            <a:r>
              <a:rPr lang="tr-TR"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gibi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üretken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yapay</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zeka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araçlarının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çeşitli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işlerin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gerçekleştirilme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şeklini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değiştirme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potansiyeline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sahip</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olduğu</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açıktır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 </a:t>
            </a:r>
          </a:p>
        </p:txBody>
      </p:sp>
      <p:sp>
        <p:nvSpPr>
          <p:cNvPr id="14" name="TextBox 26">
            <a:extLst>
              <a:ext uri="{FF2B5EF4-FFF2-40B4-BE49-F238E27FC236}">
                <a16:creationId xmlns:a16="http://schemas.microsoft.com/office/drawing/2014/main" id="{A5D2B90E-B3E0-4352-947B-1769B966B4FA}"/>
              </a:ext>
            </a:extLst>
          </p:cNvPr>
          <p:cNvSpPr txBox="1">
            <a:spLocks noChangeArrowheads="1"/>
          </p:cNvSpPr>
          <p:nvPr/>
        </p:nvSpPr>
        <p:spPr bwMode="auto">
          <a:xfrm>
            <a:off x="7373213" y="3794070"/>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kern="100" dirty="0" err="1">
                <a:solidFill>
                  <a:srgbClr val="002060"/>
                </a:solidFill>
                <a:latin typeface="Trebuchet MS" panose="020B0603020202020204" pitchFamily="34" charset="0"/>
                <a:ea typeface="+mn-ea"/>
                <a:cs typeface="Times New Roman" panose="02020603050405020304" pitchFamily="18" charset="0"/>
              </a:rPr>
              <a:t>Doğal</a:t>
            </a:r>
            <a:r>
              <a:rPr lang="en-US" altLang="es-MX" sz="1600" b="1" kern="100" dirty="0">
                <a:solidFill>
                  <a:srgbClr val="002060"/>
                </a:solidFill>
                <a:latin typeface="Trebuchet MS" panose="020B0603020202020204" pitchFamily="34" charset="0"/>
                <a:ea typeface="+mn-ea"/>
                <a:cs typeface="Times New Roman" panose="02020603050405020304" pitchFamily="18" charset="0"/>
              </a:rPr>
              <a:t> </a:t>
            </a:r>
            <a:r>
              <a:rPr lang="en-US" altLang="es-MX" sz="1600" b="1" kern="100" dirty="0" err="1">
                <a:solidFill>
                  <a:srgbClr val="002060"/>
                </a:solidFill>
                <a:latin typeface="Trebuchet MS" panose="020B0603020202020204" pitchFamily="34" charset="0"/>
                <a:ea typeface="+mn-ea"/>
                <a:cs typeface="Times New Roman" panose="02020603050405020304" pitchFamily="18" charset="0"/>
              </a:rPr>
              <a:t>Dil</a:t>
            </a:r>
            <a:r>
              <a:rPr lang="en-US" altLang="es-MX" sz="1600" b="1" kern="100" dirty="0">
                <a:solidFill>
                  <a:srgbClr val="002060"/>
                </a:solidFill>
                <a:latin typeface="Trebuchet MS" panose="020B0603020202020204" pitchFamily="34" charset="0"/>
                <a:ea typeface="+mn-ea"/>
                <a:cs typeface="Times New Roman" panose="02020603050405020304" pitchFamily="18" charset="0"/>
              </a:rPr>
              <a:t> </a:t>
            </a:r>
            <a:r>
              <a:rPr lang="en-US" altLang="es-MX" sz="1600" b="1" kern="100" dirty="0" err="1">
                <a:solidFill>
                  <a:srgbClr val="002060"/>
                </a:solidFill>
                <a:latin typeface="Trebuchet MS" panose="020B0603020202020204" pitchFamily="34" charset="0"/>
                <a:ea typeface="+mn-ea"/>
                <a:cs typeface="Times New Roman" panose="02020603050405020304" pitchFamily="18" charset="0"/>
              </a:rPr>
              <a:t>Işleme</a:t>
            </a:r>
            <a:endParaRPr lang="en-US" altLang="es-MX" sz="1600" b="1" kern="100" dirty="0">
              <a:solidFill>
                <a:srgbClr val="002060"/>
              </a:solidFill>
              <a:latin typeface="Trebuchet MS" panose="020B0603020202020204" pitchFamily="34" charset="0"/>
              <a:ea typeface="+mn-ea"/>
              <a:cs typeface="Times New Roman" panose="02020603050405020304" pitchFamily="18" charset="0"/>
            </a:endParaRPr>
          </a:p>
        </p:txBody>
      </p:sp>
      <p:sp>
        <p:nvSpPr>
          <p:cNvPr id="15" name="TextBox 27">
            <a:extLst>
              <a:ext uri="{FF2B5EF4-FFF2-40B4-BE49-F238E27FC236}">
                <a16:creationId xmlns:a16="http://schemas.microsoft.com/office/drawing/2014/main" id="{2FAA45AD-640D-4FC3-8499-960449D3C51B}"/>
              </a:ext>
            </a:extLst>
          </p:cNvPr>
          <p:cNvSpPr txBox="1">
            <a:spLocks noChangeArrowheads="1"/>
          </p:cNvSpPr>
          <p:nvPr/>
        </p:nvSpPr>
        <p:spPr bwMode="auto">
          <a:xfrm>
            <a:off x="7373214" y="4136970"/>
            <a:ext cx="2233610" cy="7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Doğal</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dil</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işleme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(NLP),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yapay</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zekaların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normal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insan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iletişimini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nasıl</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anlayabildiğini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sınıflandırabildiğini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analiz</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edebildiğini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yanıtlayabildiğini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ve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hatta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çevirebildiğini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ifade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eder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p>
        </p:txBody>
      </p:sp>
      <p:sp>
        <p:nvSpPr>
          <p:cNvPr id="16" name="TextBox 26">
            <a:extLst>
              <a:ext uri="{FF2B5EF4-FFF2-40B4-BE49-F238E27FC236}">
                <a16:creationId xmlns:a16="http://schemas.microsoft.com/office/drawing/2014/main" id="{2FDA8BCA-2945-41FF-ADBD-7D397DDCD20A}"/>
              </a:ext>
            </a:extLst>
          </p:cNvPr>
          <p:cNvSpPr txBox="1">
            <a:spLocks noChangeArrowheads="1"/>
          </p:cNvSpPr>
          <p:nvPr/>
        </p:nvSpPr>
        <p:spPr bwMode="auto">
          <a:xfrm>
            <a:off x="9570113" y="3724334"/>
            <a:ext cx="2581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tr-TR" altLang="es-MX" sz="1600" b="1" kern="100" dirty="0">
                <a:solidFill>
                  <a:srgbClr val="002060"/>
                </a:solidFill>
                <a:latin typeface="Trebuchet MS" panose="020B0603020202020204" pitchFamily="34" charset="0"/>
                <a:ea typeface="+mn-ea"/>
                <a:cs typeface="Times New Roman" panose="02020603050405020304" pitchFamily="18" charset="0"/>
              </a:rPr>
              <a:t>Robotik Süreç Otomasyonu</a:t>
            </a:r>
            <a:endParaRPr lang="en-US" altLang="es-MX" sz="1600" b="1" kern="100" dirty="0">
              <a:solidFill>
                <a:srgbClr val="002060"/>
              </a:solidFill>
              <a:latin typeface="Trebuchet MS" panose="020B0603020202020204" pitchFamily="34" charset="0"/>
              <a:ea typeface="+mn-ea"/>
              <a:cs typeface="Times New Roman" panose="02020603050405020304" pitchFamily="18" charset="0"/>
            </a:endParaRPr>
          </a:p>
        </p:txBody>
      </p:sp>
      <p:sp>
        <p:nvSpPr>
          <p:cNvPr id="17" name="TextBox 27">
            <a:extLst>
              <a:ext uri="{FF2B5EF4-FFF2-40B4-BE49-F238E27FC236}">
                <a16:creationId xmlns:a16="http://schemas.microsoft.com/office/drawing/2014/main" id="{4E63989C-004B-431D-8553-74B7C280A10F}"/>
              </a:ext>
            </a:extLst>
          </p:cNvPr>
          <p:cNvSpPr txBox="1">
            <a:spLocks noChangeArrowheads="1"/>
          </p:cNvSpPr>
          <p:nvPr/>
        </p:nvSpPr>
        <p:spPr bwMode="auto">
          <a:xfrm>
            <a:off x="9752605" y="4221080"/>
            <a:ext cx="2346325" cy="7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1200" kern="100" dirty="0" err="1">
                <a:solidFill>
                  <a:srgbClr val="002060"/>
                </a:solidFill>
                <a:latin typeface="Trebuchet MS" panose="020B0603020202020204" pitchFamily="34" charset="0"/>
                <a:ea typeface="+mn-ea"/>
                <a:cs typeface="Times New Roman" panose="02020603050405020304" pitchFamily="18" charset="0"/>
              </a:rPr>
              <a:t>Robotik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Süreç</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Otomasyonu</a:t>
            </a:r>
            <a:r>
              <a:rPr lang="en-US" altLang="es-MX" sz="1200" kern="100" dirty="0">
                <a:solidFill>
                  <a:srgbClr val="002060"/>
                </a:solidFill>
                <a:latin typeface="Trebuchet MS" panose="020B0603020202020204" pitchFamily="34" charset="0"/>
                <a:ea typeface="+mn-ea"/>
                <a:cs typeface="Times New Roman" panose="02020603050405020304" pitchFamily="18" charset="0"/>
              </a:rPr>
              <a:t> (RPA),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insanların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normalde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halledeceği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temel</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görevleri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yürütmek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için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yapay</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zeka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makine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öğrenimi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veya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sanal</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botları</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kullanan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optimizasyon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yöntemidir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p>
        </p:txBody>
      </p:sp>
      <p:pic>
        <p:nvPicPr>
          <p:cNvPr id="18" name="Picture 12" descr="Natural language generation Icon - Download in Colored Outline Style">
            <a:extLst>
              <a:ext uri="{FF2B5EF4-FFF2-40B4-BE49-F238E27FC236}">
                <a16:creationId xmlns:a16="http://schemas.microsoft.com/office/drawing/2014/main" id="{A65E7E00-EA64-4859-BB74-1137AE0E6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740" y="1837041"/>
            <a:ext cx="1806268" cy="18062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Theory of mind AI Icon - Download in Colored Outline Style">
            <a:extLst>
              <a:ext uri="{FF2B5EF4-FFF2-40B4-BE49-F238E27FC236}">
                <a16:creationId xmlns:a16="http://schemas.microsoft.com/office/drawing/2014/main" id="{9DE2AEBB-19F6-415E-B900-B82780CA0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90" y="1844261"/>
            <a:ext cx="1806269" cy="18062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Natural language generation Icon - Download in Colored Outline Style">
            <a:extLst>
              <a:ext uri="{FF2B5EF4-FFF2-40B4-BE49-F238E27FC236}">
                <a16:creationId xmlns:a16="http://schemas.microsoft.com/office/drawing/2014/main" id="{46B7E2D5-865B-4E06-B397-9DAF40D71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9457" y="1797280"/>
            <a:ext cx="1999772" cy="18460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Natural language generation Icon - Download in Colored Outline Style">
            <a:extLst>
              <a:ext uri="{FF2B5EF4-FFF2-40B4-BE49-F238E27FC236}">
                <a16:creationId xmlns:a16="http://schemas.microsoft.com/office/drawing/2014/main" id="{794B3CC1-29E8-46E2-93D3-54A4CAA4B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35" y="1896864"/>
            <a:ext cx="1906604" cy="19066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9,991 Natural Language Processing Colored Outline Icons - Free in SVG, PNG,  ICO - IconScout">
            <a:extLst>
              <a:ext uri="{FF2B5EF4-FFF2-40B4-BE49-F238E27FC236}">
                <a16:creationId xmlns:a16="http://schemas.microsoft.com/office/drawing/2014/main" id="{DC04748D-A90F-4214-831F-E8DEE84D81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9487" y="1797280"/>
            <a:ext cx="2006993" cy="200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8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Yeteneğe Dayalı Yapay Zekanın Türleri</a:t>
            </a:r>
          </a:p>
        </p:txBody>
      </p:sp>
      <p:sp>
        <p:nvSpPr>
          <p:cNvPr id="5" name="Rectángulo 11">
            <a:extLst>
              <a:ext uri="{FF2B5EF4-FFF2-40B4-BE49-F238E27FC236}">
                <a16:creationId xmlns:a16="http://schemas.microsoft.com/office/drawing/2014/main" id="{D25ED284-AB47-461F-8900-04DD571C6C21}"/>
              </a:ext>
            </a:extLst>
          </p:cNvPr>
          <p:cNvSpPr/>
          <p:nvPr/>
        </p:nvSpPr>
        <p:spPr>
          <a:xfrm>
            <a:off x="5098073" y="1661013"/>
            <a:ext cx="69850" cy="215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57">
            <a:extLst>
              <a:ext uri="{FF2B5EF4-FFF2-40B4-BE49-F238E27FC236}">
                <a16:creationId xmlns:a16="http://schemas.microsoft.com/office/drawing/2014/main" id="{49CBA45F-5E4D-4E7D-AF2C-C972CF7E6742}"/>
              </a:ext>
            </a:extLst>
          </p:cNvPr>
          <p:cNvSpPr txBox="1">
            <a:spLocks noChangeArrowheads="1"/>
          </p:cNvSpPr>
          <p:nvPr/>
        </p:nvSpPr>
        <p:spPr bwMode="auto">
          <a:xfrm>
            <a:off x="8477569" y="2322933"/>
            <a:ext cx="2463452" cy="251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pt-BR" altLang="es-MX" sz="1200" kern="100" dirty="0">
                <a:solidFill>
                  <a:srgbClr val="002060"/>
                </a:solidFill>
                <a:latin typeface="Trebuchet MS" panose="020B0603020202020204" pitchFamily="34" charset="0"/>
                <a:ea typeface="+mn-ea"/>
                <a:cs typeface="Times New Roman" panose="02020603050405020304" pitchFamily="18" charset="0"/>
              </a:rPr>
              <a:t>Yapay Süper Zeka (ASI), yalnızca insan zekasını taklit etmekle kalmayan, aynı zamanda onu aşan bir yapay zeka seviyesini ifade </a:t>
            </a:r>
            <a:r>
              <a:rPr lang="tr-TR" altLang="es-MX" sz="1200" kern="100" dirty="0">
                <a:solidFill>
                  <a:srgbClr val="002060"/>
                </a:solidFill>
                <a:latin typeface="Trebuchet MS" panose="020B0603020202020204" pitchFamily="34" charset="0"/>
                <a:ea typeface="+mn-ea"/>
                <a:cs typeface="Times New Roman" panose="02020603050405020304" pitchFamily="18" charset="0"/>
              </a:rPr>
              <a:t>etmektedir</a:t>
            </a:r>
            <a:r>
              <a:rPr lang="pt-BR" altLang="es-MX" sz="1200" kern="100" dirty="0">
                <a:solidFill>
                  <a:srgbClr val="002060"/>
                </a:solidFill>
                <a:latin typeface="Trebuchet MS" panose="020B0603020202020204" pitchFamily="34" charset="0"/>
                <a:ea typeface="+mn-ea"/>
                <a:cs typeface="Times New Roman" panose="02020603050405020304" pitchFamily="18" charset="0"/>
              </a:rPr>
              <a:t>. </a:t>
            </a:r>
            <a:endParaRPr lang="tr-TR" altLang="es-MX" sz="1200" kern="100" dirty="0">
              <a:solidFill>
                <a:srgbClr val="002060"/>
              </a:solidFill>
              <a:latin typeface="Trebuchet MS" panose="020B0603020202020204" pitchFamily="34" charset="0"/>
              <a:ea typeface="+mn-ea"/>
              <a:cs typeface="Times New Roman" panose="02020603050405020304" pitchFamily="18" charset="0"/>
            </a:endParaRPr>
          </a:p>
          <a:p>
            <a:pPr algn="just">
              <a:lnSpc>
                <a:spcPct val="110000"/>
              </a:lnSpc>
            </a:pPr>
            <a:r>
              <a:rPr lang="en-US" altLang="es-MX" sz="1200" kern="100" dirty="0" err="1">
                <a:solidFill>
                  <a:srgbClr val="002060"/>
                </a:solidFill>
                <a:latin typeface="Trebuchet MS" panose="020B0603020202020204" pitchFamily="34" charset="0"/>
                <a:ea typeface="+mn-ea"/>
                <a:cs typeface="Times New Roman" panose="02020603050405020304" pitchFamily="18" charset="0"/>
              </a:rPr>
              <a:t>Jasper'ın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CEO'su</a:t>
            </a:r>
            <a:r>
              <a:rPr lang="en-US" altLang="es-MX" sz="1200" kern="100" dirty="0">
                <a:solidFill>
                  <a:srgbClr val="002060"/>
                </a:solidFill>
                <a:latin typeface="Trebuchet MS" panose="020B0603020202020204" pitchFamily="34" charset="0"/>
                <a:ea typeface="+mn-ea"/>
                <a:cs typeface="Times New Roman" panose="02020603050405020304" pitchFamily="18" charset="0"/>
              </a:rPr>
              <a:t> Dave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Rogenmoser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Yapay</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süper</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zeka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dünyadaki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en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yetenekli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zeka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biçimleri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haline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gelecek</a:t>
            </a:r>
            <a:r>
              <a:rPr lang="tr-TR" altLang="es-MX" sz="1200" kern="100" dirty="0">
                <a:solidFill>
                  <a:srgbClr val="002060"/>
                </a:solidFill>
                <a:latin typeface="Trebuchet MS" panose="020B0603020202020204" pitchFamily="34" charset="0"/>
                <a:ea typeface="+mn-ea"/>
                <a:cs typeface="Times New Roman" panose="02020603050405020304" pitchFamily="18" charset="0"/>
              </a:rPr>
              <a:t>, i</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nsan</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zekasına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sahip</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olacak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ve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yaptığımız</a:t>
            </a:r>
            <a:r>
              <a:rPr lang="en-US" altLang="es-MX" sz="1200" kern="100" dirty="0">
                <a:solidFill>
                  <a:srgbClr val="002060"/>
                </a:solidFill>
                <a:latin typeface="Trebuchet MS" panose="020B0603020202020204" pitchFamily="34" charset="0"/>
                <a:ea typeface="+mn-ea"/>
                <a:cs typeface="Times New Roman" panose="02020603050405020304" pitchFamily="18" charset="0"/>
              </a:rPr>
              <a:t> her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şeyde</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çok</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daha</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iyi</a:t>
            </a:r>
            <a:r>
              <a:rPr lang="en-US" altLang="es-MX" sz="1200" kern="100" dirty="0">
                <a:solidFill>
                  <a:srgbClr val="002060"/>
                </a:solidFill>
                <a:latin typeface="Trebuchet MS" panose="020B0603020202020204" pitchFamily="34" charset="0"/>
                <a:ea typeface="+mn-ea"/>
                <a:cs typeface="Times New Roman" panose="02020603050405020304" pitchFamily="18" charset="0"/>
              </a:rPr>
              <a:t> </a:t>
            </a:r>
            <a:r>
              <a:rPr lang="en-US" altLang="es-MX" sz="1200" kern="100" dirty="0" err="1">
                <a:solidFill>
                  <a:srgbClr val="002060"/>
                </a:solidFill>
                <a:latin typeface="Trebuchet MS" panose="020B0603020202020204" pitchFamily="34" charset="0"/>
                <a:ea typeface="+mn-ea"/>
                <a:cs typeface="Times New Roman" panose="02020603050405020304" pitchFamily="18" charset="0"/>
              </a:rPr>
              <a:t>olacak</a:t>
            </a:r>
            <a:r>
              <a:rPr lang="en-US" altLang="es-MX" sz="1200" kern="100" dirty="0">
                <a:solidFill>
                  <a:srgbClr val="002060"/>
                </a:solidFill>
                <a:latin typeface="Trebuchet MS" panose="020B0603020202020204" pitchFamily="34" charset="0"/>
                <a:ea typeface="+mn-ea"/>
                <a:cs typeface="Times New Roman" panose="02020603050405020304" pitchFamily="18" charset="0"/>
              </a:rPr>
              <a:t>.”</a:t>
            </a:r>
          </a:p>
        </p:txBody>
      </p:sp>
      <p:sp>
        <p:nvSpPr>
          <p:cNvPr id="7" name="TextBox 47">
            <a:extLst>
              <a:ext uri="{FF2B5EF4-FFF2-40B4-BE49-F238E27FC236}">
                <a16:creationId xmlns:a16="http://schemas.microsoft.com/office/drawing/2014/main" id="{D001B75C-42E3-4CD3-ADD8-D60C2862015E}"/>
              </a:ext>
            </a:extLst>
          </p:cNvPr>
          <p:cNvSpPr txBox="1"/>
          <p:nvPr/>
        </p:nvSpPr>
        <p:spPr>
          <a:xfrm>
            <a:off x="8213081" y="1754445"/>
            <a:ext cx="2887977" cy="613438"/>
          </a:xfrm>
          <a:prstGeom prst="rect">
            <a:avLst/>
          </a:prstGeom>
          <a:noFill/>
        </p:spPr>
        <p:txBody>
          <a:bodyPr wrap="square" rtlCol="0">
            <a:spAutoFit/>
          </a:bodyPr>
          <a:lstStyle>
            <a:defPPr>
              <a:defRPr lang="en-US"/>
            </a:defPPr>
            <a:lvl1pPr algn="ctr">
              <a:defRPr sz="2000" b="1">
                <a:solidFill>
                  <a:srgbClr val="0B73C8"/>
                </a:solidFill>
              </a:defRPr>
            </a:lvl1pPr>
          </a:lstStyle>
          <a:p>
            <a:pPr>
              <a:lnSpc>
                <a:spcPct val="110000"/>
              </a:lnSpc>
            </a:pPr>
            <a:r>
              <a:rPr lang="tr-TR" sz="1600" kern="100" dirty="0">
                <a:solidFill>
                  <a:srgbClr val="002060"/>
                </a:solidFill>
                <a:latin typeface="Trebuchet MS" panose="020B0603020202020204" pitchFamily="34" charset="0"/>
                <a:cs typeface="Times New Roman" panose="02020603050405020304" pitchFamily="18" charset="0"/>
              </a:rPr>
              <a:t>SÜPER YAPAY ZEKA</a:t>
            </a:r>
          </a:p>
          <a:p>
            <a:pPr>
              <a:lnSpc>
                <a:spcPct val="110000"/>
              </a:lnSpc>
            </a:pPr>
            <a:r>
              <a:rPr lang="tr-TR" sz="1600" kern="100" dirty="0">
                <a:solidFill>
                  <a:srgbClr val="002060"/>
                </a:solidFill>
                <a:latin typeface="Trebuchet MS" panose="020B0603020202020204" pitchFamily="34" charset="0"/>
                <a:cs typeface="Times New Roman" panose="02020603050405020304" pitchFamily="18" charset="0"/>
              </a:rPr>
              <a:t>SUPERİNTELLİGENCE AI</a:t>
            </a:r>
            <a:endParaRPr lang="en-US" sz="1600" kern="100" dirty="0">
              <a:solidFill>
                <a:srgbClr val="002060"/>
              </a:solidFill>
              <a:latin typeface="Trebuchet MS" panose="020B0603020202020204" pitchFamily="34" charset="0"/>
              <a:cs typeface="Times New Roman" panose="02020603050405020304" pitchFamily="18" charset="0"/>
            </a:endParaRPr>
          </a:p>
        </p:txBody>
      </p:sp>
      <p:grpSp>
        <p:nvGrpSpPr>
          <p:cNvPr id="10" name="Group 61">
            <a:extLst>
              <a:ext uri="{FF2B5EF4-FFF2-40B4-BE49-F238E27FC236}">
                <a16:creationId xmlns:a16="http://schemas.microsoft.com/office/drawing/2014/main" id="{7EEEE1FD-2A99-4A2E-AA64-2E111EF694F6}"/>
              </a:ext>
            </a:extLst>
          </p:cNvPr>
          <p:cNvGrpSpPr>
            <a:grpSpLocks noChangeAspect="1"/>
          </p:cNvGrpSpPr>
          <p:nvPr/>
        </p:nvGrpSpPr>
        <p:grpSpPr bwMode="auto">
          <a:xfrm>
            <a:off x="800738" y="1635944"/>
            <a:ext cx="10282843" cy="4152570"/>
            <a:chOff x="1231" y="1712"/>
            <a:chExt cx="5327" cy="2186"/>
          </a:xfrm>
        </p:grpSpPr>
        <p:sp>
          <p:nvSpPr>
            <p:cNvPr id="12" name="Freeform 62">
              <a:extLst>
                <a:ext uri="{FF2B5EF4-FFF2-40B4-BE49-F238E27FC236}">
                  <a16:creationId xmlns:a16="http://schemas.microsoft.com/office/drawing/2014/main" id="{E9A9A308-104B-4420-9FDC-6F8F5DC54B0B}"/>
                </a:ext>
              </a:extLst>
            </p:cNvPr>
            <p:cNvSpPr>
              <a:spLocks/>
            </p:cNvSpPr>
            <p:nvPr/>
          </p:nvSpPr>
          <p:spPr bwMode="auto">
            <a:xfrm>
              <a:off x="5098" y="1712"/>
              <a:ext cx="1460" cy="2186"/>
            </a:xfrm>
            <a:custGeom>
              <a:avLst/>
              <a:gdLst>
                <a:gd name="T0" fmla="*/ 423 w 423"/>
                <a:gd name="T1" fmla="*/ 63 h 632"/>
                <a:gd name="T2" fmla="*/ 423 w 423"/>
                <a:gd name="T3" fmla="*/ 570 h 632"/>
                <a:gd name="T4" fmla="*/ 361 w 423"/>
                <a:gd name="T5" fmla="*/ 632 h 632"/>
                <a:gd name="T6" fmla="*/ 63 w 423"/>
                <a:gd name="T7" fmla="*/ 632 h 632"/>
                <a:gd name="T8" fmla="*/ 0 w 423"/>
                <a:gd name="T9" fmla="*/ 570 h 632"/>
                <a:gd name="T10" fmla="*/ 0 w 423"/>
                <a:gd name="T11" fmla="*/ 494 h 632"/>
                <a:gd name="T12" fmla="*/ 7 w 423"/>
                <a:gd name="T13" fmla="*/ 495 h 632"/>
                <a:gd name="T14" fmla="*/ 13 w 423"/>
                <a:gd name="T15" fmla="*/ 494 h 632"/>
                <a:gd name="T16" fmla="*/ 13 w 423"/>
                <a:gd name="T17" fmla="*/ 556 h 632"/>
                <a:gd name="T18" fmla="*/ 76 w 423"/>
                <a:gd name="T19" fmla="*/ 619 h 632"/>
                <a:gd name="T20" fmla="*/ 347 w 423"/>
                <a:gd name="T21" fmla="*/ 619 h 632"/>
                <a:gd name="T22" fmla="*/ 411 w 423"/>
                <a:gd name="T23" fmla="*/ 556 h 632"/>
                <a:gd name="T24" fmla="*/ 411 w 423"/>
                <a:gd name="T25" fmla="*/ 73 h 632"/>
                <a:gd name="T26" fmla="*/ 347 w 423"/>
                <a:gd name="T27" fmla="*/ 10 h 632"/>
                <a:gd name="T28" fmla="*/ 347 w 423"/>
                <a:gd name="T29" fmla="*/ 0 h 632"/>
                <a:gd name="T30" fmla="*/ 361 w 423"/>
                <a:gd name="T31" fmla="*/ 0 h 632"/>
                <a:gd name="T32" fmla="*/ 423 w 423"/>
                <a:gd name="T33" fmla="*/ 6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632">
                  <a:moveTo>
                    <a:pt x="423" y="63"/>
                  </a:moveTo>
                  <a:cubicBezTo>
                    <a:pt x="423" y="570"/>
                    <a:pt x="423" y="570"/>
                    <a:pt x="423" y="570"/>
                  </a:cubicBezTo>
                  <a:cubicBezTo>
                    <a:pt x="423" y="604"/>
                    <a:pt x="395" y="632"/>
                    <a:pt x="361" y="632"/>
                  </a:cubicBezTo>
                  <a:cubicBezTo>
                    <a:pt x="63" y="632"/>
                    <a:pt x="63" y="632"/>
                    <a:pt x="63" y="632"/>
                  </a:cubicBezTo>
                  <a:cubicBezTo>
                    <a:pt x="28" y="632"/>
                    <a:pt x="0" y="604"/>
                    <a:pt x="0" y="570"/>
                  </a:cubicBezTo>
                  <a:cubicBezTo>
                    <a:pt x="0" y="494"/>
                    <a:pt x="0" y="494"/>
                    <a:pt x="0" y="494"/>
                  </a:cubicBezTo>
                  <a:cubicBezTo>
                    <a:pt x="2" y="494"/>
                    <a:pt x="5" y="495"/>
                    <a:pt x="7" y="495"/>
                  </a:cubicBezTo>
                  <a:cubicBezTo>
                    <a:pt x="9" y="495"/>
                    <a:pt x="11" y="494"/>
                    <a:pt x="13" y="494"/>
                  </a:cubicBezTo>
                  <a:cubicBezTo>
                    <a:pt x="13" y="556"/>
                    <a:pt x="13" y="556"/>
                    <a:pt x="13" y="556"/>
                  </a:cubicBezTo>
                  <a:cubicBezTo>
                    <a:pt x="13" y="591"/>
                    <a:pt x="41" y="619"/>
                    <a:pt x="76" y="619"/>
                  </a:cubicBezTo>
                  <a:cubicBezTo>
                    <a:pt x="347" y="619"/>
                    <a:pt x="347" y="619"/>
                    <a:pt x="347" y="619"/>
                  </a:cubicBezTo>
                  <a:cubicBezTo>
                    <a:pt x="382" y="619"/>
                    <a:pt x="411" y="591"/>
                    <a:pt x="411" y="556"/>
                  </a:cubicBezTo>
                  <a:cubicBezTo>
                    <a:pt x="411" y="73"/>
                    <a:pt x="411" y="73"/>
                    <a:pt x="411" y="73"/>
                  </a:cubicBezTo>
                  <a:cubicBezTo>
                    <a:pt x="411" y="38"/>
                    <a:pt x="382" y="10"/>
                    <a:pt x="347" y="10"/>
                  </a:cubicBezTo>
                  <a:cubicBezTo>
                    <a:pt x="347" y="0"/>
                    <a:pt x="347" y="0"/>
                    <a:pt x="347" y="0"/>
                  </a:cubicBezTo>
                  <a:cubicBezTo>
                    <a:pt x="361" y="0"/>
                    <a:pt x="361" y="0"/>
                    <a:pt x="361" y="0"/>
                  </a:cubicBezTo>
                  <a:cubicBezTo>
                    <a:pt x="395" y="0"/>
                    <a:pt x="423" y="28"/>
                    <a:pt x="423" y="63"/>
                  </a:cubicBez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3">
              <a:extLst>
                <a:ext uri="{FF2B5EF4-FFF2-40B4-BE49-F238E27FC236}">
                  <a16:creationId xmlns:a16="http://schemas.microsoft.com/office/drawing/2014/main" id="{A4CF8D5B-610E-4087-B3F1-8511051FAD0B}"/>
                </a:ext>
              </a:extLst>
            </p:cNvPr>
            <p:cNvSpPr>
              <a:spLocks/>
            </p:cNvSpPr>
            <p:nvPr/>
          </p:nvSpPr>
          <p:spPr bwMode="auto">
            <a:xfrm>
              <a:off x="5098" y="1712"/>
              <a:ext cx="1197" cy="726"/>
            </a:xfrm>
            <a:custGeom>
              <a:avLst/>
              <a:gdLst>
                <a:gd name="T0" fmla="*/ 0 w 347"/>
                <a:gd name="T1" fmla="*/ 188 h 210"/>
                <a:gd name="T2" fmla="*/ 0 w 347"/>
                <a:gd name="T3" fmla="*/ 63 h 210"/>
                <a:gd name="T4" fmla="*/ 63 w 347"/>
                <a:gd name="T5" fmla="*/ 0 h 210"/>
                <a:gd name="T6" fmla="*/ 347 w 347"/>
                <a:gd name="T7" fmla="*/ 0 h 210"/>
                <a:gd name="T8" fmla="*/ 347 w 347"/>
                <a:gd name="T9" fmla="*/ 10 h 210"/>
                <a:gd name="T10" fmla="*/ 76 w 347"/>
                <a:gd name="T11" fmla="*/ 10 h 210"/>
                <a:gd name="T12" fmla="*/ 13 w 347"/>
                <a:gd name="T13" fmla="*/ 73 h 210"/>
                <a:gd name="T14" fmla="*/ 13 w 347"/>
                <a:gd name="T15" fmla="*/ 188 h 210"/>
                <a:gd name="T16" fmla="*/ 0 w 347"/>
                <a:gd name="T17" fmla="*/ 210 h 210"/>
                <a:gd name="T18" fmla="*/ 0 w 347"/>
                <a:gd name="T19" fmla="*/ 18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210">
                  <a:moveTo>
                    <a:pt x="0" y="188"/>
                  </a:moveTo>
                  <a:cubicBezTo>
                    <a:pt x="0" y="63"/>
                    <a:pt x="0" y="63"/>
                    <a:pt x="0" y="63"/>
                  </a:cubicBezTo>
                  <a:cubicBezTo>
                    <a:pt x="0" y="28"/>
                    <a:pt x="28" y="0"/>
                    <a:pt x="63" y="0"/>
                  </a:cubicBezTo>
                  <a:cubicBezTo>
                    <a:pt x="347" y="0"/>
                    <a:pt x="347" y="0"/>
                    <a:pt x="347" y="0"/>
                  </a:cubicBezTo>
                  <a:cubicBezTo>
                    <a:pt x="347" y="10"/>
                    <a:pt x="347" y="10"/>
                    <a:pt x="347" y="10"/>
                  </a:cubicBezTo>
                  <a:cubicBezTo>
                    <a:pt x="76" y="10"/>
                    <a:pt x="76" y="10"/>
                    <a:pt x="76" y="10"/>
                  </a:cubicBezTo>
                  <a:cubicBezTo>
                    <a:pt x="41" y="10"/>
                    <a:pt x="13" y="38"/>
                    <a:pt x="13" y="73"/>
                  </a:cubicBezTo>
                  <a:cubicBezTo>
                    <a:pt x="13" y="188"/>
                    <a:pt x="13" y="188"/>
                    <a:pt x="13" y="188"/>
                  </a:cubicBezTo>
                  <a:cubicBezTo>
                    <a:pt x="0" y="210"/>
                    <a:pt x="0" y="210"/>
                    <a:pt x="0" y="210"/>
                  </a:cubicBezTo>
                  <a:lnTo>
                    <a:pt x="0" y="188"/>
                  </a:ln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4">
              <a:extLst>
                <a:ext uri="{FF2B5EF4-FFF2-40B4-BE49-F238E27FC236}">
                  <a16:creationId xmlns:a16="http://schemas.microsoft.com/office/drawing/2014/main" id="{1FA86AB9-C665-4712-89F2-96C7299579F8}"/>
                </a:ext>
              </a:extLst>
            </p:cNvPr>
            <p:cNvSpPr>
              <a:spLocks/>
            </p:cNvSpPr>
            <p:nvPr/>
          </p:nvSpPr>
          <p:spPr bwMode="auto">
            <a:xfrm>
              <a:off x="5143" y="3234"/>
              <a:ext cx="73" cy="186"/>
            </a:xfrm>
            <a:custGeom>
              <a:avLst/>
              <a:gdLst>
                <a:gd name="T0" fmla="*/ 0 w 21"/>
                <a:gd name="T1" fmla="*/ 0 h 54"/>
                <a:gd name="T2" fmla="*/ 21 w 21"/>
                <a:gd name="T3" fmla="*/ 27 h 54"/>
                <a:gd name="T4" fmla="*/ 0 w 21"/>
                <a:gd name="T5" fmla="*/ 54 h 54"/>
                <a:gd name="T6" fmla="*/ 0 w 21"/>
                <a:gd name="T7" fmla="*/ 0 h 54"/>
              </a:gdLst>
              <a:ahLst/>
              <a:cxnLst>
                <a:cxn ang="0">
                  <a:pos x="T0" y="T1"/>
                </a:cxn>
                <a:cxn ang="0">
                  <a:pos x="T2" y="T3"/>
                </a:cxn>
                <a:cxn ang="0">
                  <a:pos x="T4" y="T5"/>
                </a:cxn>
                <a:cxn ang="0">
                  <a:pos x="T6" y="T7"/>
                </a:cxn>
              </a:cxnLst>
              <a:rect l="0" t="0" r="r" b="b"/>
              <a:pathLst>
                <a:path w="21" h="54">
                  <a:moveTo>
                    <a:pt x="0" y="0"/>
                  </a:moveTo>
                  <a:cubicBezTo>
                    <a:pt x="12" y="3"/>
                    <a:pt x="21" y="14"/>
                    <a:pt x="21" y="27"/>
                  </a:cubicBezTo>
                  <a:cubicBezTo>
                    <a:pt x="21" y="40"/>
                    <a:pt x="12" y="51"/>
                    <a:pt x="0" y="54"/>
                  </a:cubicBezTo>
                  <a:lnTo>
                    <a:pt x="0" y="0"/>
                  </a:ln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5">
              <a:extLst>
                <a:ext uri="{FF2B5EF4-FFF2-40B4-BE49-F238E27FC236}">
                  <a16:creationId xmlns:a16="http://schemas.microsoft.com/office/drawing/2014/main" id="{2A2C3C63-BDD0-4856-B0F2-F3438CCDF39E}"/>
                </a:ext>
              </a:extLst>
            </p:cNvPr>
            <p:cNvSpPr>
              <a:spLocks/>
            </p:cNvSpPr>
            <p:nvPr/>
          </p:nvSpPr>
          <p:spPr bwMode="auto">
            <a:xfrm>
              <a:off x="5098" y="3234"/>
              <a:ext cx="45" cy="190"/>
            </a:xfrm>
            <a:custGeom>
              <a:avLst/>
              <a:gdLst>
                <a:gd name="T0" fmla="*/ 13 w 13"/>
                <a:gd name="T1" fmla="*/ 0 h 55"/>
                <a:gd name="T2" fmla="*/ 13 w 13"/>
                <a:gd name="T3" fmla="*/ 54 h 55"/>
                <a:gd name="T4" fmla="*/ 7 w 13"/>
                <a:gd name="T5" fmla="*/ 55 h 55"/>
                <a:gd name="T6" fmla="*/ 0 w 13"/>
                <a:gd name="T7" fmla="*/ 54 h 55"/>
                <a:gd name="T8" fmla="*/ 0 w 13"/>
                <a:gd name="T9" fmla="*/ 0 h 55"/>
                <a:gd name="T10" fmla="*/ 7 w 13"/>
                <a:gd name="T11" fmla="*/ 0 h 55"/>
                <a:gd name="T12" fmla="*/ 13 w 1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3" h="55">
                  <a:moveTo>
                    <a:pt x="13" y="0"/>
                  </a:moveTo>
                  <a:cubicBezTo>
                    <a:pt x="13" y="54"/>
                    <a:pt x="13" y="54"/>
                    <a:pt x="13" y="54"/>
                  </a:cubicBezTo>
                  <a:cubicBezTo>
                    <a:pt x="11" y="54"/>
                    <a:pt x="9" y="55"/>
                    <a:pt x="7" y="55"/>
                  </a:cubicBezTo>
                  <a:cubicBezTo>
                    <a:pt x="5" y="55"/>
                    <a:pt x="2" y="54"/>
                    <a:pt x="0" y="54"/>
                  </a:cubicBezTo>
                  <a:cubicBezTo>
                    <a:pt x="0" y="0"/>
                    <a:pt x="0" y="0"/>
                    <a:pt x="0" y="0"/>
                  </a:cubicBezTo>
                  <a:cubicBezTo>
                    <a:pt x="2" y="0"/>
                    <a:pt x="5" y="0"/>
                    <a:pt x="7" y="0"/>
                  </a:cubicBezTo>
                  <a:cubicBezTo>
                    <a:pt x="9" y="0"/>
                    <a:pt x="11" y="0"/>
                    <a:pt x="13" y="0"/>
                  </a:cubicBez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6">
              <a:extLst>
                <a:ext uri="{FF2B5EF4-FFF2-40B4-BE49-F238E27FC236}">
                  <a16:creationId xmlns:a16="http://schemas.microsoft.com/office/drawing/2014/main" id="{31041DA5-A978-4489-8996-5EA0414BD725}"/>
                </a:ext>
              </a:extLst>
            </p:cNvPr>
            <p:cNvSpPr>
              <a:spLocks/>
            </p:cNvSpPr>
            <p:nvPr/>
          </p:nvSpPr>
          <p:spPr bwMode="auto">
            <a:xfrm>
              <a:off x="5026" y="3234"/>
              <a:ext cx="72" cy="186"/>
            </a:xfrm>
            <a:custGeom>
              <a:avLst/>
              <a:gdLst>
                <a:gd name="T0" fmla="*/ 21 w 21"/>
                <a:gd name="T1" fmla="*/ 0 h 54"/>
                <a:gd name="T2" fmla="*/ 21 w 21"/>
                <a:gd name="T3" fmla="*/ 54 h 54"/>
                <a:gd name="T4" fmla="*/ 0 w 21"/>
                <a:gd name="T5" fmla="*/ 27 h 54"/>
                <a:gd name="T6" fmla="*/ 21 w 21"/>
                <a:gd name="T7" fmla="*/ 0 h 54"/>
              </a:gdLst>
              <a:ahLst/>
              <a:cxnLst>
                <a:cxn ang="0">
                  <a:pos x="T0" y="T1"/>
                </a:cxn>
                <a:cxn ang="0">
                  <a:pos x="T2" y="T3"/>
                </a:cxn>
                <a:cxn ang="0">
                  <a:pos x="T4" y="T5"/>
                </a:cxn>
                <a:cxn ang="0">
                  <a:pos x="T6" y="T7"/>
                </a:cxn>
              </a:cxnLst>
              <a:rect l="0" t="0" r="r" b="b"/>
              <a:pathLst>
                <a:path w="21" h="54">
                  <a:moveTo>
                    <a:pt x="21" y="0"/>
                  </a:moveTo>
                  <a:cubicBezTo>
                    <a:pt x="21" y="54"/>
                    <a:pt x="21" y="54"/>
                    <a:pt x="21" y="54"/>
                  </a:cubicBezTo>
                  <a:cubicBezTo>
                    <a:pt x="9" y="51"/>
                    <a:pt x="0" y="40"/>
                    <a:pt x="0" y="27"/>
                  </a:cubicBezTo>
                  <a:cubicBezTo>
                    <a:pt x="0" y="14"/>
                    <a:pt x="9" y="3"/>
                    <a:pt x="21" y="0"/>
                  </a:cubicBez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7">
              <a:extLst>
                <a:ext uri="{FF2B5EF4-FFF2-40B4-BE49-F238E27FC236}">
                  <a16:creationId xmlns:a16="http://schemas.microsoft.com/office/drawing/2014/main" id="{7E565D69-A817-407A-86BB-BCA26CC9F209}"/>
                </a:ext>
              </a:extLst>
            </p:cNvPr>
            <p:cNvSpPr>
              <a:spLocks/>
            </p:cNvSpPr>
            <p:nvPr/>
          </p:nvSpPr>
          <p:spPr bwMode="auto">
            <a:xfrm>
              <a:off x="4622" y="2362"/>
              <a:ext cx="476" cy="899"/>
            </a:xfrm>
            <a:custGeom>
              <a:avLst/>
              <a:gdLst>
                <a:gd name="T0" fmla="*/ 476 w 476"/>
                <a:gd name="T1" fmla="*/ 0 h 899"/>
                <a:gd name="T2" fmla="*/ 476 w 476"/>
                <a:gd name="T3" fmla="*/ 76 h 899"/>
                <a:gd name="T4" fmla="*/ 0 w 476"/>
                <a:gd name="T5" fmla="*/ 899 h 899"/>
                <a:gd name="T6" fmla="*/ 0 w 476"/>
                <a:gd name="T7" fmla="*/ 806 h 899"/>
                <a:gd name="T8" fmla="*/ 476 w 476"/>
                <a:gd name="T9" fmla="*/ 0 h 899"/>
              </a:gdLst>
              <a:ahLst/>
              <a:cxnLst>
                <a:cxn ang="0">
                  <a:pos x="T0" y="T1"/>
                </a:cxn>
                <a:cxn ang="0">
                  <a:pos x="T2" y="T3"/>
                </a:cxn>
                <a:cxn ang="0">
                  <a:pos x="T4" y="T5"/>
                </a:cxn>
                <a:cxn ang="0">
                  <a:pos x="T6" y="T7"/>
                </a:cxn>
                <a:cxn ang="0">
                  <a:pos x="T8" y="T9"/>
                </a:cxn>
              </a:cxnLst>
              <a:rect l="0" t="0" r="r" b="b"/>
              <a:pathLst>
                <a:path w="476" h="899">
                  <a:moveTo>
                    <a:pt x="476" y="0"/>
                  </a:moveTo>
                  <a:lnTo>
                    <a:pt x="476" y="76"/>
                  </a:lnTo>
                  <a:lnTo>
                    <a:pt x="0" y="899"/>
                  </a:lnTo>
                  <a:lnTo>
                    <a:pt x="0" y="806"/>
                  </a:lnTo>
                  <a:lnTo>
                    <a:pt x="476" y="0"/>
                  </a:ln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8">
              <a:extLst>
                <a:ext uri="{FF2B5EF4-FFF2-40B4-BE49-F238E27FC236}">
                  <a16:creationId xmlns:a16="http://schemas.microsoft.com/office/drawing/2014/main" id="{413B54A8-155A-4379-AFFC-277720F7FAF8}"/>
                </a:ext>
              </a:extLst>
            </p:cNvPr>
            <p:cNvSpPr>
              <a:spLocks/>
            </p:cNvSpPr>
            <p:nvPr/>
          </p:nvSpPr>
          <p:spPr bwMode="auto">
            <a:xfrm>
              <a:off x="4622" y="2203"/>
              <a:ext cx="73" cy="183"/>
            </a:xfrm>
            <a:custGeom>
              <a:avLst/>
              <a:gdLst>
                <a:gd name="T0" fmla="*/ 0 w 21"/>
                <a:gd name="T1" fmla="*/ 0 h 53"/>
                <a:gd name="T2" fmla="*/ 21 w 21"/>
                <a:gd name="T3" fmla="*/ 26 h 53"/>
                <a:gd name="T4" fmla="*/ 0 w 21"/>
                <a:gd name="T5" fmla="*/ 53 h 53"/>
                <a:gd name="T6" fmla="*/ 0 w 21"/>
                <a:gd name="T7" fmla="*/ 0 h 53"/>
              </a:gdLst>
              <a:ahLst/>
              <a:cxnLst>
                <a:cxn ang="0">
                  <a:pos x="T0" y="T1"/>
                </a:cxn>
                <a:cxn ang="0">
                  <a:pos x="T2" y="T3"/>
                </a:cxn>
                <a:cxn ang="0">
                  <a:pos x="T4" y="T5"/>
                </a:cxn>
                <a:cxn ang="0">
                  <a:pos x="T6" y="T7"/>
                </a:cxn>
              </a:cxnLst>
              <a:rect l="0" t="0" r="r" b="b"/>
              <a:pathLst>
                <a:path w="21" h="53">
                  <a:moveTo>
                    <a:pt x="0" y="0"/>
                  </a:moveTo>
                  <a:cubicBezTo>
                    <a:pt x="12" y="2"/>
                    <a:pt x="21" y="13"/>
                    <a:pt x="21" y="26"/>
                  </a:cubicBezTo>
                  <a:cubicBezTo>
                    <a:pt x="21" y="39"/>
                    <a:pt x="12" y="50"/>
                    <a:pt x="0" y="53"/>
                  </a:cubicBezTo>
                  <a:lnTo>
                    <a:pt x="0" y="0"/>
                  </a:ln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9">
              <a:extLst>
                <a:ext uri="{FF2B5EF4-FFF2-40B4-BE49-F238E27FC236}">
                  <a16:creationId xmlns:a16="http://schemas.microsoft.com/office/drawing/2014/main" id="{8232F178-DC32-47D1-A05A-97BB9B84D73A}"/>
                </a:ext>
              </a:extLst>
            </p:cNvPr>
            <p:cNvSpPr>
              <a:spLocks/>
            </p:cNvSpPr>
            <p:nvPr/>
          </p:nvSpPr>
          <p:spPr bwMode="auto">
            <a:xfrm>
              <a:off x="3163" y="3168"/>
              <a:ext cx="1459" cy="730"/>
            </a:xfrm>
            <a:custGeom>
              <a:avLst/>
              <a:gdLst>
                <a:gd name="T0" fmla="*/ 423 w 423"/>
                <a:gd name="T1" fmla="*/ 27 h 211"/>
                <a:gd name="T2" fmla="*/ 423 w 423"/>
                <a:gd name="T3" fmla="*/ 149 h 211"/>
                <a:gd name="T4" fmla="*/ 360 w 423"/>
                <a:gd name="T5" fmla="*/ 211 h 211"/>
                <a:gd name="T6" fmla="*/ 62 w 423"/>
                <a:gd name="T7" fmla="*/ 211 h 211"/>
                <a:gd name="T8" fmla="*/ 0 w 423"/>
                <a:gd name="T9" fmla="*/ 149 h 211"/>
                <a:gd name="T10" fmla="*/ 0 w 423"/>
                <a:gd name="T11" fmla="*/ 72 h 211"/>
                <a:gd name="T12" fmla="*/ 7 w 423"/>
                <a:gd name="T13" fmla="*/ 74 h 211"/>
                <a:gd name="T14" fmla="*/ 12 w 423"/>
                <a:gd name="T15" fmla="*/ 73 h 211"/>
                <a:gd name="T16" fmla="*/ 12 w 423"/>
                <a:gd name="T17" fmla="*/ 135 h 211"/>
                <a:gd name="T18" fmla="*/ 76 w 423"/>
                <a:gd name="T19" fmla="*/ 198 h 211"/>
                <a:gd name="T20" fmla="*/ 347 w 423"/>
                <a:gd name="T21" fmla="*/ 198 h 211"/>
                <a:gd name="T22" fmla="*/ 410 w 423"/>
                <a:gd name="T23" fmla="*/ 135 h 211"/>
                <a:gd name="T24" fmla="*/ 410 w 423"/>
                <a:gd name="T25" fmla="*/ 21 h 211"/>
                <a:gd name="T26" fmla="*/ 410 w 423"/>
                <a:gd name="T27" fmla="*/ 21 h 211"/>
                <a:gd name="T28" fmla="*/ 423 w 423"/>
                <a:gd name="T29" fmla="*/ 0 h 211"/>
                <a:gd name="T30" fmla="*/ 423 w 423"/>
                <a:gd name="T31" fmla="*/ 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211">
                  <a:moveTo>
                    <a:pt x="423" y="27"/>
                  </a:moveTo>
                  <a:cubicBezTo>
                    <a:pt x="423" y="149"/>
                    <a:pt x="423" y="149"/>
                    <a:pt x="423" y="149"/>
                  </a:cubicBezTo>
                  <a:cubicBezTo>
                    <a:pt x="423" y="183"/>
                    <a:pt x="395" y="211"/>
                    <a:pt x="360" y="211"/>
                  </a:cubicBezTo>
                  <a:cubicBezTo>
                    <a:pt x="62" y="211"/>
                    <a:pt x="62" y="211"/>
                    <a:pt x="62" y="211"/>
                  </a:cubicBezTo>
                  <a:cubicBezTo>
                    <a:pt x="28" y="211"/>
                    <a:pt x="0" y="183"/>
                    <a:pt x="0" y="149"/>
                  </a:cubicBezTo>
                  <a:cubicBezTo>
                    <a:pt x="0" y="72"/>
                    <a:pt x="0" y="72"/>
                    <a:pt x="0" y="72"/>
                  </a:cubicBezTo>
                  <a:cubicBezTo>
                    <a:pt x="2" y="73"/>
                    <a:pt x="5" y="74"/>
                    <a:pt x="7" y="74"/>
                  </a:cubicBezTo>
                  <a:cubicBezTo>
                    <a:pt x="9" y="74"/>
                    <a:pt x="11" y="73"/>
                    <a:pt x="12" y="73"/>
                  </a:cubicBezTo>
                  <a:cubicBezTo>
                    <a:pt x="12" y="135"/>
                    <a:pt x="12" y="135"/>
                    <a:pt x="12" y="135"/>
                  </a:cubicBezTo>
                  <a:cubicBezTo>
                    <a:pt x="12" y="170"/>
                    <a:pt x="41" y="198"/>
                    <a:pt x="76" y="198"/>
                  </a:cubicBezTo>
                  <a:cubicBezTo>
                    <a:pt x="347" y="198"/>
                    <a:pt x="347" y="198"/>
                    <a:pt x="347" y="198"/>
                  </a:cubicBezTo>
                  <a:cubicBezTo>
                    <a:pt x="382" y="198"/>
                    <a:pt x="410" y="170"/>
                    <a:pt x="410" y="135"/>
                  </a:cubicBezTo>
                  <a:cubicBezTo>
                    <a:pt x="410" y="21"/>
                    <a:pt x="410" y="21"/>
                    <a:pt x="410" y="21"/>
                  </a:cubicBezTo>
                  <a:cubicBezTo>
                    <a:pt x="410" y="21"/>
                    <a:pt x="410" y="21"/>
                    <a:pt x="410" y="21"/>
                  </a:cubicBezTo>
                  <a:cubicBezTo>
                    <a:pt x="423" y="0"/>
                    <a:pt x="423" y="0"/>
                    <a:pt x="423" y="0"/>
                  </a:cubicBezTo>
                  <a:lnTo>
                    <a:pt x="423" y="27"/>
                  </a:ln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0">
              <a:extLst>
                <a:ext uri="{FF2B5EF4-FFF2-40B4-BE49-F238E27FC236}">
                  <a16:creationId xmlns:a16="http://schemas.microsoft.com/office/drawing/2014/main" id="{CC1A2BED-6DEE-4B88-9673-A62FC0E70216}"/>
                </a:ext>
              </a:extLst>
            </p:cNvPr>
            <p:cNvSpPr>
              <a:spLocks/>
            </p:cNvSpPr>
            <p:nvPr/>
          </p:nvSpPr>
          <p:spPr bwMode="auto">
            <a:xfrm>
              <a:off x="4578" y="2200"/>
              <a:ext cx="44" cy="190"/>
            </a:xfrm>
            <a:custGeom>
              <a:avLst/>
              <a:gdLst>
                <a:gd name="T0" fmla="*/ 13 w 13"/>
                <a:gd name="T1" fmla="*/ 1 h 55"/>
                <a:gd name="T2" fmla="*/ 13 w 13"/>
                <a:gd name="T3" fmla="*/ 54 h 55"/>
                <a:gd name="T4" fmla="*/ 7 w 13"/>
                <a:gd name="T5" fmla="*/ 55 h 55"/>
                <a:gd name="T6" fmla="*/ 0 w 13"/>
                <a:gd name="T7" fmla="*/ 54 h 55"/>
                <a:gd name="T8" fmla="*/ 0 w 13"/>
                <a:gd name="T9" fmla="*/ 1 h 55"/>
                <a:gd name="T10" fmla="*/ 7 w 13"/>
                <a:gd name="T11" fmla="*/ 0 h 55"/>
                <a:gd name="T12" fmla="*/ 13 w 13"/>
                <a:gd name="T13" fmla="*/ 1 h 55"/>
              </a:gdLst>
              <a:ahLst/>
              <a:cxnLst>
                <a:cxn ang="0">
                  <a:pos x="T0" y="T1"/>
                </a:cxn>
                <a:cxn ang="0">
                  <a:pos x="T2" y="T3"/>
                </a:cxn>
                <a:cxn ang="0">
                  <a:pos x="T4" y="T5"/>
                </a:cxn>
                <a:cxn ang="0">
                  <a:pos x="T6" y="T7"/>
                </a:cxn>
                <a:cxn ang="0">
                  <a:pos x="T8" y="T9"/>
                </a:cxn>
                <a:cxn ang="0">
                  <a:pos x="T10" y="T11"/>
                </a:cxn>
                <a:cxn ang="0">
                  <a:pos x="T12" y="T13"/>
                </a:cxn>
              </a:cxnLst>
              <a:rect l="0" t="0" r="r" b="b"/>
              <a:pathLst>
                <a:path w="13" h="55">
                  <a:moveTo>
                    <a:pt x="13" y="1"/>
                  </a:moveTo>
                  <a:cubicBezTo>
                    <a:pt x="13" y="54"/>
                    <a:pt x="13" y="54"/>
                    <a:pt x="13" y="54"/>
                  </a:cubicBezTo>
                  <a:cubicBezTo>
                    <a:pt x="11" y="55"/>
                    <a:pt x="9" y="55"/>
                    <a:pt x="7" y="55"/>
                  </a:cubicBezTo>
                  <a:cubicBezTo>
                    <a:pt x="4" y="55"/>
                    <a:pt x="2" y="55"/>
                    <a:pt x="0" y="54"/>
                  </a:cubicBezTo>
                  <a:cubicBezTo>
                    <a:pt x="0" y="1"/>
                    <a:pt x="0" y="1"/>
                    <a:pt x="0" y="1"/>
                  </a:cubicBezTo>
                  <a:cubicBezTo>
                    <a:pt x="2" y="0"/>
                    <a:pt x="4" y="0"/>
                    <a:pt x="7" y="0"/>
                  </a:cubicBezTo>
                  <a:cubicBezTo>
                    <a:pt x="9" y="0"/>
                    <a:pt x="11" y="0"/>
                    <a:pt x="13" y="1"/>
                  </a:cubicBez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1">
              <a:extLst>
                <a:ext uri="{FF2B5EF4-FFF2-40B4-BE49-F238E27FC236}">
                  <a16:creationId xmlns:a16="http://schemas.microsoft.com/office/drawing/2014/main" id="{4C7539D4-3257-49B5-A196-0102DD5DEC20}"/>
                </a:ext>
              </a:extLst>
            </p:cNvPr>
            <p:cNvSpPr>
              <a:spLocks/>
            </p:cNvSpPr>
            <p:nvPr/>
          </p:nvSpPr>
          <p:spPr bwMode="auto">
            <a:xfrm>
              <a:off x="4360" y="1712"/>
              <a:ext cx="262" cy="491"/>
            </a:xfrm>
            <a:custGeom>
              <a:avLst/>
              <a:gdLst>
                <a:gd name="T0" fmla="*/ 76 w 76"/>
                <a:gd name="T1" fmla="*/ 63 h 142"/>
                <a:gd name="T2" fmla="*/ 76 w 76"/>
                <a:gd name="T3" fmla="*/ 142 h 142"/>
                <a:gd name="T4" fmla="*/ 70 w 76"/>
                <a:gd name="T5" fmla="*/ 141 h 142"/>
                <a:gd name="T6" fmla="*/ 63 w 76"/>
                <a:gd name="T7" fmla="*/ 142 h 142"/>
                <a:gd name="T8" fmla="*/ 63 w 76"/>
                <a:gd name="T9" fmla="*/ 73 h 142"/>
                <a:gd name="T10" fmla="*/ 0 w 76"/>
                <a:gd name="T11" fmla="*/ 10 h 142"/>
                <a:gd name="T12" fmla="*/ 0 w 76"/>
                <a:gd name="T13" fmla="*/ 0 h 142"/>
                <a:gd name="T14" fmla="*/ 13 w 76"/>
                <a:gd name="T15" fmla="*/ 0 h 142"/>
                <a:gd name="T16" fmla="*/ 76 w 76"/>
                <a:gd name="T17" fmla="*/ 6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2">
                  <a:moveTo>
                    <a:pt x="76" y="63"/>
                  </a:moveTo>
                  <a:cubicBezTo>
                    <a:pt x="76" y="142"/>
                    <a:pt x="76" y="142"/>
                    <a:pt x="76" y="142"/>
                  </a:cubicBezTo>
                  <a:cubicBezTo>
                    <a:pt x="74" y="141"/>
                    <a:pt x="72" y="141"/>
                    <a:pt x="70" y="141"/>
                  </a:cubicBezTo>
                  <a:cubicBezTo>
                    <a:pt x="67" y="141"/>
                    <a:pt x="65" y="141"/>
                    <a:pt x="63" y="142"/>
                  </a:cubicBezTo>
                  <a:cubicBezTo>
                    <a:pt x="63" y="73"/>
                    <a:pt x="63" y="73"/>
                    <a:pt x="63" y="73"/>
                  </a:cubicBezTo>
                  <a:cubicBezTo>
                    <a:pt x="63" y="38"/>
                    <a:pt x="35" y="10"/>
                    <a:pt x="0" y="10"/>
                  </a:cubicBezTo>
                  <a:cubicBezTo>
                    <a:pt x="0" y="0"/>
                    <a:pt x="0" y="0"/>
                    <a:pt x="0" y="0"/>
                  </a:cubicBezTo>
                  <a:cubicBezTo>
                    <a:pt x="13" y="0"/>
                    <a:pt x="13" y="0"/>
                    <a:pt x="13" y="0"/>
                  </a:cubicBezTo>
                  <a:cubicBezTo>
                    <a:pt x="48" y="0"/>
                    <a:pt x="76" y="28"/>
                    <a:pt x="76" y="63"/>
                  </a:cubicBez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2">
              <a:extLst>
                <a:ext uri="{FF2B5EF4-FFF2-40B4-BE49-F238E27FC236}">
                  <a16:creationId xmlns:a16="http://schemas.microsoft.com/office/drawing/2014/main" id="{087BFBFA-FD9B-41A3-8326-E49175D331E4}"/>
                </a:ext>
              </a:extLst>
            </p:cNvPr>
            <p:cNvSpPr>
              <a:spLocks/>
            </p:cNvSpPr>
            <p:nvPr/>
          </p:nvSpPr>
          <p:spPr bwMode="auto">
            <a:xfrm>
              <a:off x="4505" y="2203"/>
              <a:ext cx="73" cy="183"/>
            </a:xfrm>
            <a:custGeom>
              <a:avLst/>
              <a:gdLst>
                <a:gd name="T0" fmla="*/ 21 w 21"/>
                <a:gd name="T1" fmla="*/ 0 h 53"/>
                <a:gd name="T2" fmla="*/ 21 w 21"/>
                <a:gd name="T3" fmla="*/ 53 h 53"/>
                <a:gd name="T4" fmla="*/ 0 w 21"/>
                <a:gd name="T5" fmla="*/ 26 h 53"/>
                <a:gd name="T6" fmla="*/ 21 w 21"/>
                <a:gd name="T7" fmla="*/ 0 h 53"/>
              </a:gdLst>
              <a:ahLst/>
              <a:cxnLst>
                <a:cxn ang="0">
                  <a:pos x="T0" y="T1"/>
                </a:cxn>
                <a:cxn ang="0">
                  <a:pos x="T2" y="T3"/>
                </a:cxn>
                <a:cxn ang="0">
                  <a:pos x="T4" y="T5"/>
                </a:cxn>
                <a:cxn ang="0">
                  <a:pos x="T6" y="T7"/>
                </a:cxn>
              </a:cxnLst>
              <a:rect l="0" t="0" r="r" b="b"/>
              <a:pathLst>
                <a:path w="21" h="53">
                  <a:moveTo>
                    <a:pt x="21" y="0"/>
                  </a:moveTo>
                  <a:cubicBezTo>
                    <a:pt x="21" y="53"/>
                    <a:pt x="21" y="53"/>
                    <a:pt x="21" y="53"/>
                  </a:cubicBezTo>
                  <a:cubicBezTo>
                    <a:pt x="9" y="50"/>
                    <a:pt x="0" y="39"/>
                    <a:pt x="0" y="26"/>
                  </a:cubicBezTo>
                  <a:cubicBezTo>
                    <a:pt x="0" y="13"/>
                    <a:pt x="9" y="3"/>
                    <a:pt x="21" y="0"/>
                  </a:cubicBez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3">
              <a:extLst>
                <a:ext uri="{FF2B5EF4-FFF2-40B4-BE49-F238E27FC236}">
                  <a16:creationId xmlns:a16="http://schemas.microsoft.com/office/drawing/2014/main" id="{5D67F21F-0980-4433-B2BD-7D54430BD635}"/>
                </a:ext>
              </a:extLst>
            </p:cNvPr>
            <p:cNvSpPr>
              <a:spLocks/>
            </p:cNvSpPr>
            <p:nvPr/>
          </p:nvSpPr>
          <p:spPr bwMode="auto">
            <a:xfrm>
              <a:off x="3163" y="1712"/>
              <a:ext cx="1197" cy="747"/>
            </a:xfrm>
            <a:custGeom>
              <a:avLst/>
              <a:gdLst>
                <a:gd name="T0" fmla="*/ 347 w 347"/>
                <a:gd name="T1" fmla="*/ 0 h 216"/>
                <a:gd name="T2" fmla="*/ 347 w 347"/>
                <a:gd name="T3" fmla="*/ 10 h 216"/>
                <a:gd name="T4" fmla="*/ 76 w 347"/>
                <a:gd name="T5" fmla="*/ 10 h 216"/>
                <a:gd name="T6" fmla="*/ 12 w 347"/>
                <a:gd name="T7" fmla="*/ 73 h 216"/>
                <a:gd name="T8" fmla="*/ 12 w 347"/>
                <a:gd name="T9" fmla="*/ 195 h 216"/>
                <a:gd name="T10" fmla="*/ 0 w 347"/>
                <a:gd name="T11" fmla="*/ 216 h 216"/>
                <a:gd name="T12" fmla="*/ 0 w 347"/>
                <a:gd name="T13" fmla="*/ 191 h 216"/>
                <a:gd name="T14" fmla="*/ 0 w 347"/>
                <a:gd name="T15" fmla="*/ 63 h 216"/>
                <a:gd name="T16" fmla="*/ 62 w 347"/>
                <a:gd name="T17" fmla="*/ 0 h 216"/>
                <a:gd name="T18" fmla="*/ 347 w 347"/>
                <a:gd name="T1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216">
                  <a:moveTo>
                    <a:pt x="347" y="0"/>
                  </a:moveTo>
                  <a:cubicBezTo>
                    <a:pt x="347" y="10"/>
                    <a:pt x="347" y="10"/>
                    <a:pt x="347" y="10"/>
                  </a:cubicBezTo>
                  <a:cubicBezTo>
                    <a:pt x="76" y="10"/>
                    <a:pt x="76" y="10"/>
                    <a:pt x="76" y="10"/>
                  </a:cubicBezTo>
                  <a:cubicBezTo>
                    <a:pt x="41" y="10"/>
                    <a:pt x="12" y="38"/>
                    <a:pt x="12" y="73"/>
                  </a:cubicBezTo>
                  <a:cubicBezTo>
                    <a:pt x="12" y="195"/>
                    <a:pt x="12" y="195"/>
                    <a:pt x="12" y="195"/>
                  </a:cubicBezTo>
                  <a:cubicBezTo>
                    <a:pt x="0" y="216"/>
                    <a:pt x="0" y="216"/>
                    <a:pt x="0" y="216"/>
                  </a:cubicBezTo>
                  <a:cubicBezTo>
                    <a:pt x="0" y="191"/>
                    <a:pt x="0" y="191"/>
                    <a:pt x="0" y="191"/>
                  </a:cubicBezTo>
                  <a:cubicBezTo>
                    <a:pt x="0" y="63"/>
                    <a:pt x="0" y="63"/>
                    <a:pt x="0" y="63"/>
                  </a:cubicBezTo>
                  <a:cubicBezTo>
                    <a:pt x="0" y="28"/>
                    <a:pt x="28" y="0"/>
                    <a:pt x="62" y="0"/>
                  </a:cubicBezTo>
                  <a:lnTo>
                    <a:pt x="347" y="0"/>
                  </a:ln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4">
              <a:extLst>
                <a:ext uri="{FF2B5EF4-FFF2-40B4-BE49-F238E27FC236}">
                  <a16:creationId xmlns:a16="http://schemas.microsoft.com/office/drawing/2014/main" id="{DF1C8652-BC50-477F-9216-78A4E64814B6}"/>
                </a:ext>
              </a:extLst>
            </p:cNvPr>
            <p:cNvSpPr>
              <a:spLocks/>
            </p:cNvSpPr>
            <p:nvPr/>
          </p:nvSpPr>
          <p:spPr bwMode="auto">
            <a:xfrm>
              <a:off x="3205" y="3234"/>
              <a:ext cx="79" cy="186"/>
            </a:xfrm>
            <a:custGeom>
              <a:avLst/>
              <a:gdLst>
                <a:gd name="T0" fmla="*/ 0 w 23"/>
                <a:gd name="T1" fmla="*/ 0 h 54"/>
                <a:gd name="T2" fmla="*/ 23 w 23"/>
                <a:gd name="T3" fmla="*/ 27 h 54"/>
                <a:gd name="T4" fmla="*/ 0 w 23"/>
                <a:gd name="T5" fmla="*/ 54 h 54"/>
                <a:gd name="T6" fmla="*/ 0 w 23"/>
                <a:gd name="T7" fmla="*/ 0 h 54"/>
              </a:gdLst>
              <a:ahLst/>
              <a:cxnLst>
                <a:cxn ang="0">
                  <a:pos x="T0" y="T1"/>
                </a:cxn>
                <a:cxn ang="0">
                  <a:pos x="T2" y="T3"/>
                </a:cxn>
                <a:cxn ang="0">
                  <a:pos x="T4" y="T5"/>
                </a:cxn>
                <a:cxn ang="0">
                  <a:pos x="T6" y="T7"/>
                </a:cxn>
              </a:cxnLst>
              <a:rect l="0" t="0" r="r" b="b"/>
              <a:pathLst>
                <a:path w="23" h="54">
                  <a:moveTo>
                    <a:pt x="0" y="0"/>
                  </a:moveTo>
                  <a:cubicBezTo>
                    <a:pt x="13" y="3"/>
                    <a:pt x="23" y="14"/>
                    <a:pt x="23" y="27"/>
                  </a:cubicBezTo>
                  <a:cubicBezTo>
                    <a:pt x="23" y="40"/>
                    <a:pt x="13" y="52"/>
                    <a:pt x="0" y="54"/>
                  </a:cubicBezTo>
                  <a:lnTo>
                    <a:pt x="0" y="0"/>
                  </a:ln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5">
              <a:extLst>
                <a:ext uri="{FF2B5EF4-FFF2-40B4-BE49-F238E27FC236}">
                  <a16:creationId xmlns:a16="http://schemas.microsoft.com/office/drawing/2014/main" id="{626C9514-6E8D-4DDE-BD33-CFB81C6938CD}"/>
                </a:ext>
              </a:extLst>
            </p:cNvPr>
            <p:cNvSpPr>
              <a:spLocks/>
            </p:cNvSpPr>
            <p:nvPr/>
          </p:nvSpPr>
          <p:spPr bwMode="auto">
            <a:xfrm>
              <a:off x="3163" y="3234"/>
              <a:ext cx="42" cy="190"/>
            </a:xfrm>
            <a:custGeom>
              <a:avLst/>
              <a:gdLst>
                <a:gd name="T0" fmla="*/ 12 w 12"/>
                <a:gd name="T1" fmla="*/ 0 h 55"/>
                <a:gd name="T2" fmla="*/ 12 w 12"/>
                <a:gd name="T3" fmla="*/ 54 h 55"/>
                <a:gd name="T4" fmla="*/ 7 w 12"/>
                <a:gd name="T5" fmla="*/ 55 h 55"/>
                <a:gd name="T6" fmla="*/ 0 w 12"/>
                <a:gd name="T7" fmla="*/ 53 h 55"/>
                <a:gd name="T8" fmla="*/ 0 w 12"/>
                <a:gd name="T9" fmla="*/ 1 h 55"/>
                <a:gd name="T10" fmla="*/ 7 w 12"/>
                <a:gd name="T11" fmla="*/ 0 h 55"/>
                <a:gd name="T12" fmla="*/ 12 w 1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2" h="55">
                  <a:moveTo>
                    <a:pt x="12" y="0"/>
                  </a:moveTo>
                  <a:cubicBezTo>
                    <a:pt x="12" y="54"/>
                    <a:pt x="12" y="54"/>
                    <a:pt x="12" y="54"/>
                  </a:cubicBezTo>
                  <a:cubicBezTo>
                    <a:pt x="11" y="54"/>
                    <a:pt x="9" y="55"/>
                    <a:pt x="7" y="55"/>
                  </a:cubicBezTo>
                  <a:cubicBezTo>
                    <a:pt x="5" y="55"/>
                    <a:pt x="2" y="54"/>
                    <a:pt x="0" y="53"/>
                  </a:cubicBezTo>
                  <a:cubicBezTo>
                    <a:pt x="0" y="1"/>
                    <a:pt x="0" y="1"/>
                    <a:pt x="0" y="1"/>
                  </a:cubicBezTo>
                  <a:cubicBezTo>
                    <a:pt x="2" y="0"/>
                    <a:pt x="5" y="0"/>
                    <a:pt x="7" y="0"/>
                  </a:cubicBezTo>
                  <a:cubicBezTo>
                    <a:pt x="9" y="0"/>
                    <a:pt x="11" y="0"/>
                    <a:pt x="12" y="0"/>
                  </a:cubicBez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6">
              <a:extLst>
                <a:ext uri="{FF2B5EF4-FFF2-40B4-BE49-F238E27FC236}">
                  <a16:creationId xmlns:a16="http://schemas.microsoft.com/office/drawing/2014/main" id="{EC53697E-D1AB-4FB9-8B41-8D45AA808CB1}"/>
                </a:ext>
              </a:extLst>
            </p:cNvPr>
            <p:cNvSpPr>
              <a:spLocks/>
            </p:cNvSpPr>
            <p:nvPr/>
          </p:nvSpPr>
          <p:spPr bwMode="auto">
            <a:xfrm>
              <a:off x="3094" y="3237"/>
              <a:ext cx="69" cy="180"/>
            </a:xfrm>
            <a:custGeom>
              <a:avLst/>
              <a:gdLst>
                <a:gd name="T0" fmla="*/ 20 w 20"/>
                <a:gd name="T1" fmla="*/ 0 h 52"/>
                <a:gd name="T2" fmla="*/ 20 w 20"/>
                <a:gd name="T3" fmla="*/ 52 h 52"/>
                <a:gd name="T4" fmla="*/ 0 w 20"/>
                <a:gd name="T5" fmla="*/ 26 h 52"/>
                <a:gd name="T6" fmla="*/ 20 w 20"/>
                <a:gd name="T7" fmla="*/ 0 h 52"/>
              </a:gdLst>
              <a:ahLst/>
              <a:cxnLst>
                <a:cxn ang="0">
                  <a:pos x="T0" y="T1"/>
                </a:cxn>
                <a:cxn ang="0">
                  <a:pos x="T2" y="T3"/>
                </a:cxn>
                <a:cxn ang="0">
                  <a:pos x="T4" y="T5"/>
                </a:cxn>
                <a:cxn ang="0">
                  <a:pos x="T6" y="T7"/>
                </a:cxn>
              </a:cxnLst>
              <a:rect l="0" t="0" r="r" b="b"/>
              <a:pathLst>
                <a:path w="20" h="52">
                  <a:moveTo>
                    <a:pt x="20" y="0"/>
                  </a:moveTo>
                  <a:cubicBezTo>
                    <a:pt x="20" y="52"/>
                    <a:pt x="20" y="52"/>
                    <a:pt x="20" y="52"/>
                  </a:cubicBezTo>
                  <a:cubicBezTo>
                    <a:pt x="8" y="49"/>
                    <a:pt x="0" y="39"/>
                    <a:pt x="0" y="26"/>
                  </a:cubicBezTo>
                  <a:cubicBezTo>
                    <a:pt x="0" y="13"/>
                    <a:pt x="8" y="3"/>
                    <a:pt x="20" y="0"/>
                  </a:cubicBezTo>
                  <a:close/>
                </a:path>
              </a:pathLst>
            </a:custGeom>
            <a:solidFill>
              <a:srgbClr val="2E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7">
              <a:extLst>
                <a:ext uri="{FF2B5EF4-FFF2-40B4-BE49-F238E27FC236}">
                  <a16:creationId xmlns:a16="http://schemas.microsoft.com/office/drawing/2014/main" id="{49EF8667-7345-48A6-A30C-4F8DAA24BC7F}"/>
                </a:ext>
              </a:extLst>
            </p:cNvPr>
            <p:cNvSpPr>
              <a:spLocks/>
            </p:cNvSpPr>
            <p:nvPr/>
          </p:nvSpPr>
          <p:spPr bwMode="auto">
            <a:xfrm>
              <a:off x="2691" y="2373"/>
              <a:ext cx="472" cy="864"/>
            </a:xfrm>
            <a:custGeom>
              <a:avLst/>
              <a:gdLst>
                <a:gd name="T0" fmla="*/ 472 w 472"/>
                <a:gd name="T1" fmla="*/ 0 h 864"/>
                <a:gd name="T2" fmla="*/ 472 w 472"/>
                <a:gd name="T3" fmla="*/ 86 h 864"/>
                <a:gd name="T4" fmla="*/ 0 w 472"/>
                <a:gd name="T5" fmla="*/ 864 h 864"/>
                <a:gd name="T6" fmla="*/ 0 w 472"/>
                <a:gd name="T7" fmla="*/ 778 h 864"/>
                <a:gd name="T8" fmla="*/ 472 w 472"/>
                <a:gd name="T9" fmla="*/ 0 h 864"/>
              </a:gdLst>
              <a:ahLst/>
              <a:cxnLst>
                <a:cxn ang="0">
                  <a:pos x="T0" y="T1"/>
                </a:cxn>
                <a:cxn ang="0">
                  <a:pos x="T2" y="T3"/>
                </a:cxn>
                <a:cxn ang="0">
                  <a:pos x="T4" y="T5"/>
                </a:cxn>
                <a:cxn ang="0">
                  <a:pos x="T6" y="T7"/>
                </a:cxn>
                <a:cxn ang="0">
                  <a:pos x="T8" y="T9"/>
                </a:cxn>
              </a:cxnLst>
              <a:rect l="0" t="0" r="r" b="b"/>
              <a:pathLst>
                <a:path w="472" h="864">
                  <a:moveTo>
                    <a:pt x="472" y="0"/>
                  </a:moveTo>
                  <a:lnTo>
                    <a:pt x="472" y="86"/>
                  </a:lnTo>
                  <a:lnTo>
                    <a:pt x="0" y="864"/>
                  </a:lnTo>
                  <a:lnTo>
                    <a:pt x="0" y="778"/>
                  </a:lnTo>
                  <a:lnTo>
                    <a:pt x="472" y="0"/>
                  </a:ln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8">
              <a:extLst>
                <a:ext uri="{FF2B5EF4-FFF2-40B4-BE49-F238E27FC236}">
                  <a16:creationId xmlns:a16="http://schemas.microsoft.com/office/drawing/2014/main" id="{287A3260-ED23-4717-B6AD-CD4FD2B8E1C4}"/>
                </a:ext>
              </a:extLst>
            </p:cNvPr>
            <p:cNvSpPr>
              <a:spLocks/>
            </p:cNvSpPr>
            <p:nvPr/>
          </p:nvSpPr>
          <p:spPr bwMode="auto">
            <a:xfrm>
              <a:off x="2691" y="2210"/>
              <a:ext cx="72" cy="187"/>
            </a:xfrm>
            <a:custGeom>
              <a:avLst/>
              <a:gdLst>
                <a:gd name="T0" fmla="*/ 0 w 21"/>
                <a:gd name="T1" fmla="*/ 0 h 54"/>
                <a:gd name="T2" fmla="*/ 21 w 21"/>
                <a:gd name="T3" fmla="*/ 27 h 54"/>
                <a:gd name="T4" fmla="*/ 0 w 21"/>
                <a:gd name="T5" fmla="*/ 54 h 54"/>
                <a:gd name="T6" fmla="*/ 0 w 21"/>
                <a:gd name="T7" fmla="*/ 0 h 54"/>
              </a:gdLst>
              <a:ahLst/>
              <a:cxnLst>
                <a:cxn ang="0">
                  <a:pos x="T0" y="T1"/>
                </a:cxn>
                <a:cxn ang="0">
                  <a:pos x="T2" y="T3"/>
                </a:cxn>
                <a:cxn ang="0">
                  <a:pos x="T4" y="T5"/>
                </a:cxn>
                <a:cxn ang="0">
                  <a:pos x="T6" y="T7"/>
                </a:cxn>
              </a:cxnLst>
              <a:rect l="0" t="0" r="r" b="b"/>
              <a:pathLst>
                <a:path w="21" h="54">
                  <a:moveTo>
                    <a:pt x="0" y="0"/>
                  </a:moveTo>
                  <a:cubicBezTo>
                    <a:pt x="12" y="3"/>
                    <a:pt x="21" y="14"/>
                    <a:pt x="21" y="27"/>
                  </a:cubicBezTo>
                  <a:cubicBezTo>
                    <a:pt x="21" y="40"/>
                    <a:pt x="12" y="51"/>
                    <a:pt x="0" y="54"/>
                  </a:cubicBezTo>
                  <a:lnTo>
                    <a:pt x="0" y="0"/>
                  </a:ln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9">
              <a:extLst>
                <a:ext uri="{FF2B5EF4-FFF2-40B4-BE49-F238E27FC236}">
                  <a16:creationId xmlns:a16="http://schemas.microsoft.com/office/drawing/2014/main" id="{9B2BA1B4-14A5-4256-8C05-27A65B81A1F9}"/>
                </a:ext>
              </a:extLst>
            </p:cNvPr>
            <p:cNvSpPr>
              <a:spLocks/>
            </p:cNvSpPr>
            <p:nvPr/>
          </p:nvSpPr>
          <p:spPr bwMode="auto">
            <a:xfrm>
              <a:off x="1231" y="1712"/>
              <a:ext cx="1460" cy="2186"/>
            </a:xfrm>
            <a:custGeom>
              <a:avLst/>
              <a:gdLst>
                <a:gd name="T0" fmla="*/ 423 w 423"/>
                <a:gd name="T1" fmla="*/ 441 h 632"/>
                <a:gd name="T2" fmla="*/ 423 w 423"/>
                <a:gd name="T3" fmla="*/ 570 h 632"/>
                <a:gd name="T4" fmla="*/ 361 w 423"/>
                <a:gd name="T5" fmla="*/ 632 h 632"/>
                <a:gd name="T6" fmla="*/ 62 w 423"/>
                <a:gd name="T7" fmla="*/ 632 h 632"/>
                <a:gd name="T8" fmla="*/ 0 w 423"/>
                <a:gd name="T9" fmla="*/ 570 h 632"/>
                <a:gd name="T10" fmla="*/ 0 w 423"/>
                <a:gd name="T11" fmla="*/ 63 h 632"/>
                <a:gd name="T12" fmla="*/ 62 w 423"/>
                <a:gd name="T13" fmla="*/ 0 h 632"/>
                <a:gd name="T14" fmla="*/ 347 w 423"/>
                <a:gd name="T15" fmla="*/ 0 h 632"/>
                <a:gd name="T16" fmla="*/ 347 w 423"/>
                <a:gd name="T17" fmla="*/ 10 h 632"/>
                <a:gd name="T18" fmla="*/ 76 w 423"/>
                <a:gd name="T19" fmla="*/ 10 h 632"/>
                <a:gd name="T20" fmla="*/ 13 w 423"/>
                <a:gd name="T21" fmla="*/ 73 h 632"/>
                <a:gd name="T22" fmla="*/ 13 w 423"/>
                <a:gd name="T23" fmla="*/ 556 h 632"/>
                <a:gd name="T24" fmla="*/ 76 w 423"/>
                <a:gd name="T25" fmla="*/ 619 h 632"/>
                <a:gd name="T26" fmla="*/ 347 w 423"/>
                <a:gd name="T27" fmla="*/ 619 h 632"/>
                <a:gd name="T28" fmla="*/ 410 w 423"/>
                <a:gd name="T29" fmla="*/ 556 h 632"/>
                <a:gd name="T30" fmla="*/ 410 w 423"/>
                <a:gd name="T31" fmla="*/ 437 h 632"/>
                <a:gd name="T32" fmla="*/ 423 w 423"/>
                <a:gd name="T33" fmla="*/ 416 h 632"/>
                <a:gd name="T34" fmla="*/ 423 w 423"/>
                <a:gd name="T35" fmla="*/ 44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 h="632">
                  <a:moveTo>
                    <a:pt x="423" y="441"/>
                  </a:moveTo>
                  <a:cubicBezTo>
                    <a:pt x="423" y="570"/>
                    <a:pt x="423" y="570"/>
                    <a:pt x="423" y="570"/>
                  </a:cubicBezTo>
                  <a:cubicBezTo>
                    <a:pt x="423" y="604"/>
                    <a:pt x="395" y="632"/>
                    <a:pt x="361" y="632"/>
                  </a:cubicBezTo>
                  <a:cubicBezTo>
                    <a:pt x="62" y="632"/>
                    <a:pt x="62" y="632"/>
                    <a:pt x="62" y="632"/>
                  </a:cubicBezTo>
                  <a:cubicBezTo>
                    <a:pt x="28" y="632"/>
                    <a:pt x="0" y="604"/>
                    <a:pt x="0" y="570"/>
                  </a:cubicBezTo>
                  <a:cubicBezTo>
                    <a:pt x="0" y="63"/>
                    <a:pt x="0" y="63"/>
                    <a:pt x="0" y="63"/>
                  </a:cubicBezTo>
                  <a:cubicBezTo>
                    <a:pt x="0" y="28"/>
                    <a:pt x="28" y="0"/>
                    <a:pt x="62" y="0"/>
                  </a:cubicBezTo>
                  <a:cubicBezTo>
                    <a:pt x="347" y="0"/>
                    <a:pt x="347" y="0"/>
                    <a:pt x="347" y="0"/>
                  </a:cubicBezTo>
                  <a:cubicBezTo>
                    <a:pt x="347" y="10"/>
                    <a:pt x="347" y="10"/>
                    <a:pt x="347" y="10"/>
                  </a:cubicBezTo>
                  <a:cubicBezTo>
                    <a:pt x="76" y="10"/>
                    <a:pt x="76" y="10"/>
                    <a:pt x="76" y="10"/>
                  </a:cubicBezTo>
                  <a:cubicBezTo>
                    <a:pt x="41" y="10"/>
                    <a:pt x="13" y="38"/>
                    <a:pt x="13" y="73"/>
                  </a:cubicBezTo>
                  <a:cubicBezTo>
                    <a:pt x="13" y="556"/>
                    <a:pt x="13" y="556"/>
                    <a:pt x="13" y="556"/>
                  </a:cubicBezTo>
                  <a:cubicBezTo>
                    <a:pt x="13" y="591"/>
                    <a:pt x="41" y="619"/>
                    <a:pt x="76" y="619"/>
                  </a:cubicBezTo>
                  <a:cubicBezTo>
                    <a:pt x="347" y="619"/>
                    <a:pt x="347" y="619"/>
                    <a:pt x="347" y="619"/>
                  </a:cubicBezTo>
                  <a:cubicBezTo>
                    <a:pt x="382" y="619"/>
                    <a:pt x="410" y="591"/>
                    <a:pt x="410" y="556"/>
                  </a:cubicBezTo>
                  <a:cubicBezTo>
                    <a:pt x="410" y="437"/>
                    <a:pt x="410" y="437"/>
                    <a:pt x="410" y="437"/>
                  </a:cubicBezTo>
                  <a:cubicBezTo>
                    <a:pt x="423" y="416"/>
                    <a:pt x="423" y="416"/>
                    <a:pt x="423" y="416"/>
                  </a:cubicBezTo>
                  <a:lnTo>
                    <a:pt x="423" y="441"/>
                  </a:ln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0">
              <a:extLst>
                <a:ext uri="{FF2B5EF4-FFF2-40B4-BE49-F238E27FC236}">
                  <a16:creationId xmlns:a16="http://schemas.microsoft.com/office/drawing/2014/main" id="{494D45ED-7ED6-4979-B53D-0692A402F866}"/>
                </a:ext>
              </a:extLst>
            </p:cNvPr>
            <p:cNvSpPr>
              <a:spLocks/>
            </p:cNvSpPr>
            <p:nvPr/>
          </p:nvSpPr>
          <p:spPr bwMode="auto">
            <a:xfrm>
              <a:off x="2646" y="2207"/>
              <a:ext cx="45" cy="190"/>
            </a:xfrm>
            <a:custGeom>
              <a:avLst/>
              <a:gdLst>
                <a:gd name="T0" fmla="*/ 13 w 13"/>
                <a:gd name="T1" fmla="*/ 1 h 55"/>
                <a:gd name="T2" fmla="*/ 13 w 13"/>
                <a:gd name="T3" fmla="*/ 55 h 55"/>
                <a:gd name="T4" fmla="*/ 7 w 13"/>
                <a:gd name="T5" fmla="*/ 55 h 55"/>
                <a:gd name="T6" fmla="*/ 0 w 13"/>
                <a:gd name="T7" fmla="*/ 55 h 55"/>
                <a:gd name="T8" fmla="*/ 0 w 13"/>
                <a:gd name="T9" fmla="*/ 1 h 55"/>
                <a:gd name="T10" fmla="*/ 7 w 13"/>
                <a:gd name="T11" fmla="*/ 0 h 55"/>
                <a:gd name="T12" fmla="*/ 13 w 13"/>
                <a:gd name="T13" fmla="*/ 1 h 55"/>
              </a:gdLst>
              <a:ahLst/>
              <a:cxnLst>
                <a:cxn ang="0">
                  <a:pos x="T0" y="T1"/>
                </a:cxn>
                <a:cxn ang="0">
                  <a:pos x="T2" y="T3"/>
                </a:cxn>
                <a:cxn ang="0">
                  <a:pos x="T4" y="T5"/>
                </a:cxn>
                <a:cxn ang="0">
                  <a:pos x="T6" y="T7"/>
                </a:cxn>
                <a:cxn ang="0">
                  <a:pos x="T8" y="T9"/>
                </a:cxn>
                <a:cxn ang="0">
                  <a:pos x="T10" y="T11"/>
                </a:cxn>
                <a:cxn ang="0">
                  <a:pos x="T12" y="T13"/>
                </a:cxn>
              </a:cxnLst>
              <a:rect l="0" t="0" r="r" b="b"/>
              <a:pathLst>
                <a:path w="13" h="55">
                  <a:moveTo>
                    <a:pt x="13" y="1"/>
                  </a:moveTo>
                  <a:cubicBezTo>
                    <a:pt x="13" y="55"/>
                    <a:pt x="13" y="55"/>
                    <a:pt x="13" y="55"/>
                  </a:cubicBezTo>
                  <a:cubicBezTo>
                    <a:pt x="11" y="55"/>
                    <a:pt x="9" y="55"/>
                    <a:pt x="7" y="55"/>
                  </a:cubicBezTo>
                  <a:cubicBezTo>
                    <a:pt x="4" y="55"/>
                    <a:pt x="2" y="55"/>
                    <a:pt x="0" y="55"/>
                  </a:cubicBezTo>
                  <a:cubicBezTo>
                    <a:pt x="0" y="1"/>
                    <a:pt x="0" y="1"/>
                    <a:pt x="0" y="1"/>
                  </a:cubicBezTo>
                  <a:cubicBezTo>
                    <a:pt x="2" y="1"/>
                    <a:pt x="4" y="0"/>
                    <a:pt x="7" y="0"/>
                  </a:cubicBezTo>
                  <a:cubicBezTo>
                    <a:pt x="9" y="0"/>
                    <a:pt x="11" y="1"/>
                    <a:pt x="13" y="1"/>
                  </a:cubicBez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1">
              <a:extLst>
                <a:ext uri="{FF2B5EF4-FFF2-40B4-BE49-F238E27FC236}">
                  <a16:creationId xmlns:a16="http://schemas.microsoft.com/office/drawing/2014/main" id="{BBBDB8BD-D395-4239-B04F-3DCFE487D4B3}"/>
                </a:ext>
              </a:extLst>
            </p:cNvPr>
            <p:cNvSpPr>
              <a:spLocks/>
            </p:cNvSpPr>
            <p:nvPr/>
          </p:nvSpPr>
          <p:spPr bwMode="auto">
            <a:xfrm>
              <a:off x="2428" y="1712"/>
              <a:ext cx="263" cy="498"/>
            </a:xfrm>
            <a:custGeom>
              <a:avLst/>
              <a:gdLst>
                <a:gd name="T0" fmla="*/ 76 w 76"/>
                <a:gd name="T1" fmla="*/ 63 h 144"/>
                <a:gd name="T2" fmla="*/ 76 w 76"/>
                <a:gd name="T3" fmla="*/ 144 h 144"/>
                <a:gd name="T4" fmla="*/ 70 w 76"/>
                <a:gd name="T5" fmla="*/ 143 h 144"/>
                <a:gd name="T6" fmla="*/ 63 w 76"/>
                <a:gd name="T7" fmla="*/ 144 h 144"/>
                <a:gd name="T8" fmla="*/ 63 w 76"/>
                <a:gd name="T9" fmla="*/ 73 h 144"/>
                <a:gd name="T10" fmla="*/ 0 w 76"/>
                <a:gd name="T11" fmla="*/ 10 h 144"/>
                <a:gd name="T12" fmla="*/ 0 w 76"/>
                <a:gd name="T13" fmla="*/ 0 h 144"/>
                <a:gd name="T14" fmla="*/ 14 w 76"/>
                <a:gd name="T15" fmla="*/ 0 h 144"/>
                <a:gd name="T16" fmla="*/ 76 w 76"/>
                <a:gd name="T17" fmla="*/ 6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4">
                  <a:moveTo>
                    <a:pt x="76" y="63"/>
                  </a:moveTo>
                  <a:cubicBezTo>
                    <a:pt x="76" y="144"/>
                    <a:pt x="76" y="144"/>
                    <a:pt x="76" y="144"/>
                  </a:cubicBezTo>
                  <a:cubicBezTo>
                    <a:pt x="74" y="144"/>
                    <a:pt x="72" y="143"/>
                    <a:pt x="70" y="143"/>
                  </a:cubicBezTo>
                  <a:cubicBezTo>
                    <a:pt x="67" y="143"/>
                    <a:pt x="65" y="144"/>
                    <a:pt x="63" y="144"/>
                  </a:cubicBezTo>
                  <a:cubicBezTo>
                    <a:pt x="63" y="73"/>
                    <a:pt x="63" y="73"/>
                    <a:pt x="63" y="73"/>
                  </a:cubicBezTo>
                  <a:cubicBezTo>
                    <a:pt x="63" y="38"/>
                    <a:pt x="35" y="10"/>
                    <a:pt x="0" y="10"/>
                  </a:cubicBezTo>
                  <a:cubicBezTo>
                    <a:pt x="0" y="0"/>
                    <a:pt x="0" y="0"/>
                    <a:pt x="0" y="0"/>
                  </a:cubicBezTo>
                  <a:cubicBezTo>
                    <a:pt x="14" y="0"/>
                    <a:pt x="14" y="0"/>
                    <a:pt x="14" y="0"/>
                  </a:cubicBezTo>
                  <a:cubicBezTo>
                    <a:pt x="48" y="0"/>
                    <a:pt x="76" y="28"/>
                    <a:pt x="76" y="63"/>
                  </a:cubicBez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2">
              <a:extLst>
                <a:ext uri="{FF2B5EF4-FFF2-40B4-BE49-F238E27FC236}">
                  <a16:creationId xmlns:a16="http://schemas.microsoft.com/office/drawing/2014/main" id="{61C9CA82-B94E-4C9A-B9D4-8CE4DA54A4BC}"/>
                </a:ext>
              </a:extLst>
            </p:cNvPr>
            <p:cNvSpPr>
              <a:spLocks/>
            </p:cNvSpPr>
            <p:nvPr/>
          </p:nvSpPr>
          <p:spPr bwMode="auto">
            <a:xfrm>
              <a:off x="2573" y="2210"/>
              <a:ext cx="73" cy="187"/>
            </a:xfrm>
            <a:custGeom>
              <a:avLst/>
              <a:gdLst>
                <a:gd name="T0" fmla="*/ 21 w 21"/>
                <a:gd name="T1" fmla="*/ 0 h 54"/>
                <a:gd name="T2" fmla="*/ 21 w 21"/>
                <a:gd name="T3" fmla="*/ 54 h 54"/>
                <a:gd name="T4" fmla="*/ 0 w 21"/>
                <a:gd name="T5" fmla="*/ 27 h 54"/>
                <a:gd name="T6" fmla="*/ 21 w 21"/>
                <a:gd name="T7" fmla="*/ 0 h 54"/>
              </a:gdLst>
              <a:ahLst/>
              <a:cxnLst>
                <a:cxn ang="0">
                  <a:pos x="T0" y="T1"/>
                </a:cxn>
                <a:cxn ang="0">
                  <a:pos x="T2" y="T3"/>
                </a:cxn>
                <a:cxn ang="0">
                  <a:pos x="T4" y="T5"/>
                </a:cxn>
                <a:cxn ang="0">
                  <a:pos x="T6" y="T7"/>
                </a:cxn>
              </a:cxnLst>
              <a:rect l="0" t="0" r="r" b="b"/>
              <a:pathLst>
                <a:path w="21" h="54">
                  <a:moveTo>
                    <a:pt x="21" y="0"/>
                  </a:moveTo>
                  <a:cubicBezTo>
                    <a:pt x="21" y="54"/>
                    <a:pt x="21" y="54"/>
                    <a:pt x="21" y="54"/>
                  </a:cubicBezTo>
                  <a:cubicBezTo>
                    <a:pt x="9" y="51"/>
                    <a:pt x="0" y="40"/>
                    <a:pt x="0" y="27"/>
                  </a:cubicBezTo>
                  <a:cubicBezTo>
                    <a:pt x="0" y="14"/>
                    <a:pt x="9" y="3"/>
                    <a:pt x="21" y="0"/>
                  </a:cubicBezTo>
                  <a:close/>
                </a:path>
              </a:pathLst>
            </a:custGeom>
            <a:solidFill>
              <a:srgbClr val="00DB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TextBox 157">
            <a:extLst>
              <a:ext uri="{FF2B5EF4-FFF2-40B4-BE49-F238E27FC236}">
                <a16:creationId xmlns:a16="http://schemas.microsoft.com/office/drawing/2014/main" id="{B2222C57-525E-4A1D-83A6-D0C43B1D2A64}"/>
              </a:ext>
            </a:extLst>
          </p:cNvPr>
          <p:cNvSpPr txBox="1">
            <a:spLocks noChangeArrowheads="1"/>
          </p:cNvSpPr>
          <p:nvPr/>
        </p:nvSpPr>
        <p:spPr bwMode="auto">
          <a:xfrm>
            <a:off x="975535" y="2473478"/>
            <a:ext cx="2344350" cy="292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tr-TR" altLang="es-MX" sz="1200" kern="100" dirty="0">
                <a:solidFill>
                  <a:srgbClr val="002060"/>
                </a:solidFill>
                <a:latin typeface="Trebuchet MS" panose="020B0603020202020204" pitchFamily="34" charset="0"/>
                <a:ea typeface="+mn-ea"/>
                <a:cs typeface="Times New Roman" panose="02020603050405020304" pitchFamily="18" charset="0"/>
              </a:rPr>
              <a:t>B</a:t>
            </a:r>
            <a:r>
              <a:rPr lang="pt-BR" altLang="es-MX" sz="1200" kern="100" dirty="0">
                <a:solidFill>
                  <a:srgbClr val="002060"/>
                </a:solidFill>
                <a:latin typeface="Trebuchet MS" panose="020B0603020202020204" pitchFamily="34" charset="0"/>
                <a:ea typeface="+mn-ea"/>
                <a:cs typeface="Times New Roman" panose="02020603050405020304" pitchFamily="18" charset="0"/>
              </a:rPr>
              <a:t>elirli görevlerde insan zekasını taklit edebilen, ancak sadece sınırlı bir dizi işlevi yerine getirebilen sistemlerdir. </a:t>
            </a:r>
            <a:endParaRPr lang="tr-TR" altLang="es-MX" sz="1200" kern="100" dirty="0">
              <a:solidFill>
                <a:srgbClr val="002060"/>
              </a:solidFill>
              <a:latin typeface="Trebuchet MS" panose="020B0603020202020204" pitchFamily="34" charset="0"/>
              <a:ea typeface="+mn-ea"/>
              <a:cs typeface="Times New Roman" panose="02020603050405020304" pitchFamily="18" charset="0"/>
            </a:endParaRPr>
          </a:p>
          <a:p>
            <a:pPr algn="just">
              <a:lnSpc>
                <a:spcPct val="110000"/>
              </a:lnSpc>
            </a:pPr>
            <a:endParaRPr lang="tr-TR" altLang="es-MX" sz="1200" kern="100" dirty="0">
              <a:solidFill>
                <a:srgbClr val="002060"/>
              </a:solidFill>
              <a:latin typeface="Trebuchet MS" panose="020B0603020202020204" pitchFamily="34" charset="0"/>
              <a:ea typeface="+mn-ea"/>
              <a:cs typeface="Times New Roman" panose="02020603050405020304" pitchFamily="18" charset="0"/>
            </a:endParaRPr>
          </a:p>
          <a:p>
            <a:pPr algn="just">
              <a:lnSpc>
                <a:spcPct val="110000"/>
              </a:lnSpc>
            </a:pPr>
            <a:r>
              <a:rPr lang="pt-BR" altLang="es-MX" sz="1200" kern="100" dirty="0">
                <a:solidFill>
                  <a:srgbClr val="002060"/>
                </a:solidFill>
                <a:latin typeface="Trebuchet MS" panose="020B0603020202020204" pitchFamily="34" charset="0"/>
                <a:ea typeface="+mn-ea"/>
                <a:cs typeface="Times New Roman" panose="02020603050405020304" pitchFamily="18" charset="0"/>
              </a:rPr>
              <a:t>Bu tür yapay zeka uygulamaları, genelde spesifik bir alan veya problem seti için tasarlanmıştır</a:t>
            </a:r>
            <a:r>
              <a:rPr lang="tr-TR" altLang="es-MX" sz="1200" kern="100" dirty="0">
                <a:solidFill>
                  <a:srgbClr val="002060"/>
                </a:solidFill>
                <a:latin typeface="Trebuchet MS" panose="020B0603020202020204" pitchFamily="34" charset="0"/>
                <a:ea typeface="+mn-ea"/>
                <a:cs typeface="Times New Roman" panose="02020603050405020304" pitchFamily="18" charset="0"/>
              </a:rPr>
              <a:t>.</a:t>
            </a:r>
          </a:p>
          <a:p>
            <a:pPr algn="just">
              <a:lnSpc>
                <a:spcPct val="110000"/>
              </a:lnSpc>
            </a:pPr>
            <a:endParaRPr lang="tr-TR" altLang="es-MX" sz="1200" kern="100" dirty="0">
              <a:solidFill>
                <a:srgbClr val="002060"/>
              </a:solidFill>
              <a:latin typeface="Trebuchet MS" panose="020B0603020202020204" pitchFamily="34" charset="0"/>
              <a:ea typeface="+mn-ea"/>
              <a:cs typeface="Times New Roman" panose="02020603050405020304" pitchFamily="18" charset="0"/>
            </a:endParaRPr>
          </a:p>
          <a:p>
            <a:pPr algn="just">
              <a:lnSpc>
                <a:spcPct val="110000"/>
              </a:lnSpc>
            </a:pPr>
            <a:r>
              <a:rPr lang="pt-BR" altLang="es-MX" sz="1200" kern="100" dirty="0">
                <a:solidFill>
                  <a:srgbClr val="002060"/>
                </a:solidFill>
                <a:latin typeface="Trebuchet MS" panose="020B0603020202020204" pitchFamily="34" charset="0"/>
                <a:ea typeface="+mn-ea"/>
                <a:cs typeface="Times New Roman" panose="02020603050405020304" pitchFamily="18" charset="0"/>
              </a:rPr>
              <a:t>Dar yapay zeka sistemleri, genel zeka gerektiren veya yaratıcılık isteyen görevlerde başarılı olamazlar.</a:t>
            </a:r>
            <a:endParaRPr lang="en-US" altLang="es-MX" sz="1200" kern="100" dirty="0">
              <a:solidFill>
                <a:srgbClr val="002060"/>
              </a:solidFill>
              <a:latin typeface="Trebuchet MS" panose="020B0603020202020204" pitchFamily="34" charset="0"/>
              <a:ea typeface="+mn-ea"/>
              <a:cs typeface="Times New Roman" panose="02020603050405020304" pitchFamily="18" charset="0"/>
            </a:endParaRPr>
          </a:p>
        </p:txBody>
      </p:sp>
      <p:sp>
        <p:nvSpPr>
          <p:cNvPr id="34" name="TextBox 46">
            <a:extLst>
              <a:ext uri="{FF2B5EF4-FFF2-40B4-BE49-F238E27FC236}">
                <a16:creationId xmlns:a16="http://schemas.microsoft.com/office/drawing/2014/main" id="{6A55D371-7A06-44A8-AD30-5EC89074CD7F}"/>
              </a:ext>
            </a:extLst>
          </p:cNvPr>
          <p:cNvSpPr txBox="1"/>
          <p:nvPr/>
        </p:nvSpPr>
        <p:spPr>
          <a:xfrm>
            <a:off x="1063521" y="1806267"/>
            <a:ext cx="2128838" cy="613438"/>
          </a:xfrm>
          <a:prstGeom prst="rect">
            <a:avLst/>
          </a:prstGeom>
          <a:noFill/>
        </p:spPr>
        <p:txBody>
          <a:bodyPr wrap="square" rtlCol="0">
            <a:spAutoFit/>
          </a:bodyPr>
          <a:lstStyle/>
          <a:p>
            <a:pPr algn="ctr">
              <a:lnSpc>
                <a:spcPct val="110000"/>
              </a:lnSpc>
            </a:pPr>
            <a:r>
              <a:rPr lang="tr-TR" sz="1600" b="1" kern="100" dirty="0">
                <a:solidFill>
                  <a:srgbClr val="002060"/>
                </a:solidFill>
                <a:latin typeface="Trebuchet MS" panose="020B0603020202020204" pitchFamily="34" charset="0"/>
                <a:cs typeface="Times New Roman" panose="02020603050405020304" pitchFamily="18" charset="0"/>
              </a:rPr>
              <a:t>DAR YAPAY ZEKA</a:t>
            </a:r>
          </a:p>
          <a:p>
            <a:pPr algn="ctr">
              <a:lnSpc>
                <a:spcPct val="110000"/>
              </a:lnSpc>
            </a:pPr>
            <a:r>
              <a:rPr lang="tr-TR" sz="1600" b="1" kern="100" dirty="0">
                <a:solidFill>
                  <a:srgbClr val="002060"/>
                </a:solidFill>
                <a:latin typeface="Trebuchet MS" panose="020B0603020202020204" pitchFamily="34" charset="0"/>
                <a:cs typeface="Times New Roman" panose="02020603050405020304" pitchFamily="18" charset="0"/>
              </a:rPr>
              <a:t>NARROW AI</a:t>
            </a:r>
            <a:endParaRPr lang="en-US" sz="1600" b="1" kern="100" dirty="0">
              <a:solidFill>
                <a:srgbClr val="002060"/>
              </a:solidFill>
              <a:latin typeface="Trebuchet MS" panose="020B0603020202020204" pitchFamily="34" charset="0"/>
              <a:cs typeface="Times New Roman" panose="02020603050405020304" pitchFamily="18" charset="0"/>
            </a:endParaRPr>
          </a:p>
        </p:txBody>
      </p:sp>
      <p:sp>
        <p:nvSpPr>
          <p:cNvPr id="35" name="TextBox 157">
            <a:extLst>
              <a:ext uri="{FF2B5EF4-FFF2-40B4-BE49-F238E27FC236}">
                <a16:creationId xmlns:a16="http://schemas.microsoft.com/office/drawing/2014/main" id="{1CEE3F59-A0B7-4384-B410-F13EE0573805}"/>
              </a:ext>
            </a:extLst>
          </p:cNvPr>
          <p:cNvSpPr txBox="1">
            <a:spLocks noChangeArrowheads="1"/>
          </p:cNvSpPr>
          <p:nvPr/>
        </p:nvSpPr>
        <p:spPr bwMode="auto">
          <a:xfrm>
            <a:off x="4706573" y="2304201"/>
            <a:ext cx="2463452" cy="332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pt-BR" altLang="es-MX" sz="1200" kern="100" dirty="0">
                <a:solidFill>
                  <a:srgbClr val="002060"/>
                </a:solidFill>
                <a:latin typeface="Trebuchet MS" panose="020B0603020202020204" pitchFamily="34" charset="0"/>
                <a:ea typeface="+mn-ea"/>
                <a:cs typeface="Times New Roman" panose="02020603050405020304" pitchFamily="18" charset="0"/>
              </a:rPr>
              <a:t>Genel Yapay Zeka (AGI, Artificial General Intelligence) olarak da bilinir. </a:t>
            </a:r>
            <a:endParaRPr lang="tr-TR" altLang="es-MX" sz="1200" kern="100" dirty="0">
              <a:solidFill>
                <a:srgbClr val="002060"/>
              </a:solidFill>
              <a:latin typeface="Trebuchet MS" panose="020B0603020202020204" pitchFamily="34" charset="0"/>
              <a:ea typeface="+mn-ea"/>
              <a:cs typeface="Times New Roman" panose="02020603050405020304" pitchFamily="18" charset="0"/>
            </a:endParaRPr>
          </a:p>
          <a:p>
            <a:pPr algn="just">
              <a:lnSpc>
                <a:spcPct val="110000"/>
              </a:lnSpc>
            </a:pPr>
            <a:endParaRPr lang="tr-TR" altLang="es-MX" sz="1200" kern="100" dirty="0">
              <a:solidFill>
                <a:srgbClr val="002060"/>
              </a:solidFill>
              <a:latin typeface="Trebuchet MS" panose="020B0603020202020204" pitchFamily="34" charset="0"/>
              <a:ea typeface="+mn-ea"/>
              <a:cs typeface="Times New Roman" panose="02020603050405020304" pitchFamily="18" charset="0"/>
            </a:endParaRPr>
          </a:p>
          <a:p>
            <a:pPr algn="just">
              <a:lnSpc>
                <a:spcPct val="110000"/>
              </a:lnSpc>
            </a:pPr>
            <a:r>
              <a:rPr lang="pt-BR" altLang="es-MX" sz="1200" kern="100" dirty="0">
                <a:solidFill>
                  <a:srgbClr val="002060"/>
                </a:solidFill>
                <a:latin typeface="Trebuchet MS" panose="020B0603020202020204" pitchFamily="34" charset="0"/>
                <a:ea typeface="+mn-ea"/>
                <a:cs typeface="Times New Roman" panose="02020603050405020304" pitchFamily="18" charset="0"/>
              </a:rPr>
              <a:t>Bu tür yapay zeka sistemleri, insan zekası ile eşdeğer veya onu aşan zihinsel yeteneklere sahip sistemlerdir. </a:t>
            </a:r>
            <a:endParaRPr lang="tr-TR" altLang="es-MX" sz="1200" kern="100" dirty="0">
              <a:solidFill>
                <a:srgbClr val="002060"/>
              </a:solidFill>
              <a:latin typeface="Trebuchet MS" panose="020B0603020202020204" pitchFamily="34" charset="0"/>
              <a:ea typeface="+mn-ea"/>
              <a:cs typeface="Times New Roman" panose="02020603050405020304" pitchFamily="18" charset="0"/>
            </a:endParaRPr>
          </a:p>
          <a:p>
            <a:pPr algn="just">
              <a:lnSpc>
                <a:spcPct val="110000"/>
              </a:lnSpc>
            </a:pPr>
            <a:endParaRPr lang="pt-BR" altLang="es-MX" sz="1200" kern="100" dirty="0">
              <a:solidFill>
                <a:srgbClr val="002060"/>
              </a:solidFill>
              <a:latin typeface="Trebuchet MS" panose="020B0603020202020204" pitchFamily="34" charset="0"/>
              <a:ea typeface="+mn-ea"/>
              <a:cs typeface="Times New Roman" panose="02020603050405020304" pitchFamily="18" charset="0"/>
            </a:endParaRPr>
          </a:p>
          <a:p>
            <a:pPr algn="just">
              <a:lnSpc>
                <a:spcPct val="110000"/>
              </a:lnSpc>
            </a:pPr>
            <a:r>
              <a:rPr lang="pt-BR" altLang="es-MX" sz="1200" kern="100" dirty="0">
                <a:solidFill>
                  <a:srgbClr val="002060"/>
                </a:solidFill>
                <a:latin typeface="Trebuchet MS" panose="020B0603020202020204" pitchFamily="34" charset="0"/>
                <a:ea typeface="+mn-ea"/>
                <a:cs typeface="Times New Roman" panose="02020603050405020304" pitchFamily="18" charset="0"/>
              </a:rPr>
              <a:t>Güçlü yapay zeka, her türlü genel zeka görevini yerine getirebilir, yani öğrenme, akıl yürütme, anlama ve düşünme gibi insan zekasının gerektirdiği tüm işlevleri bağımsız bir şekilde yürütebilir. </a:t>
            </a:r>
            <a:endParaRPr lang="en-US" altLang="es-MX" sz="1200" kern="100" dirty="0">
              <a:solidFill>
                <a:srgbClr val="002060"/>
              </a:solidFill>
              <a:latin typeface="Trebuchet MS" panose="020B0603020202020204" pitchFamily="34" charset="0"/>
              <a:ea typeface="+mn-ea"/>
              <a:cs typeface="Times New Roman" panose="02020603050405020304" pitchFamily="18" charset="0"/>
            </a:endParaRPr>
          </a:p>
        </p:txBody>
      </p:sp>
      <p:sp>
        <p:nvSpPr>
          <p:cNvPr id="36" name="TextBox 47">
            <a:extLst>
              <a:ext uri="{FF2B5EF4-FFF2-40B4-BE49-F238E27FC236}">
                <a16:creationId xmlns:a16="http://schemas.microsoft.com/office/drawing/2014/main" id="{1FBD75F6-925D-4BC3-A173-ED02BF0ADC35}"/>
              </a:ext>
            </a:extLst>
          </p:cNvPr>
          <p:cNvSpPr txBox="1"/>
          <p:nvPr/>
        </p:nvSpPr>
        <p:spPr>
          <a:xfrm>
            <a:off x="4821655" y="1733962"/>
            <a:ext cx="2128838" cy="613438"/>
          </a:xfrm>
          <a:prstGeom prst="rect">
            <a:avLst/>
          </a:prstGeom>
          <a:noFill/>
        </p:spPr>
        <p:txBody>
          <a:bodyPr wrap="square" rtlCol="0">
            <a:spAutoFit/>
          </a:bodyPr>
          <a:lstStyle>
            <a:defPPr>
              <a:defRPr lang="en-US"/>
            </a:defPPr>
            <a:lvl1pPr algn="ctr">
              <a:defRPr sz="2000" b="1">
                <a:solidFill>
                  <a:srgbClr val="0B73C8"/>
                </a:solidFill>
              </a:defRPr>
            </a:lvl1pPr>
          </a:lstStyle>
          <a:p>
            <a:pPr>
              <a:lnSpc>
                <a:spcPct val="110000"/>
              </a:lnSpc>
            </a:pPr>
            <a:r>
              <a:rPr lang="tr-TR" sz="1600" kern="100" dirty="0">
                <a:solidFill>
                  <a:srgbClr val="002060"/>
                </a:solidFill>
                <a:latin typeface="Trebuchet MS" panose="020B0603020202020204" pitchFamily="34" charset="0"/>
                <a:cs typeface="Times New Roman" panose="02020603050405020304" pitchFamily="18" charset="0"/>
              </a:rPr>
              <a:t>GÜÇLÜ YAPAY ZEKA</a:t>
            </a:r>
          </a:p>
          <a:p>
            <a:pPr>
              <a:lnSpc>
                <a:spcPct val="110000"/>
              </a:lnSpc>
            </a:pPr>
            <a:r>
              <a:rPr lang="tr-TR" sz="1600" kern="100" dirty="0">
                <a:solidFill>
                  <a:srgbClr val="002060"/>
                </a:solidFill>
                <a:latin typeface="Trebuchet MS" panose="020B0603020202020204" pitchFamily="34" charset="0"/>
                <a:cs typeface="Times New Roman" panose="02020603050405020304" pitchFamily="18" charset="0"/>
              </a:rPr>
              <a:t>STRONG AI</a:t>
            </a:r>
            <a:endParaRPr lang="en-US" sz="1600" kern="100" dirty="0">
              <a:solidFill>
                <a:srgbClr val="002060"/>
              </a:solidFill>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113492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İşlevselliğe Dayalı Yapay Zekanın Türleri</a:t>
            </a:r>
          </a:p>
        </p:txBody>
      </p:sp>
      <p:sp>
        <p:nvSpPr>
          <p:cNvPr id="5" name="Rectángulo 11">
            <a:extLst>
              <a:ext uri="{FF2B5EF4-FFF2-40B4-BE49-F238E27FC236}">
                <a16:creationId xmlns:a16="http://schemas.microsoft.com/office/drawing/2014/main" id="{D25ED284-AB47-461F-8900-04DD571C6C21}"/>
              </a:ext>
            </a:extLst>
          </p:cNvPr>
          <p:cNvSpPr/>
          <p:nvPr/>
        </p:nvSpPr>
        <p:spPr>
          <a:xfrm>
            <a:off x="5098073" y="1661013"/>
            <a:ext cx="69850" cy="215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Resim 36">
            <a:extLst>
              <a:ext uri="{FF2B5EF4-FFF2-40B4-BE49-F238E27FC236}">
                <a16:creationId xmlns:a16="http://schemas.microsoft.com/office/drawing/2014/main" id="{596A7EED-7878-4F98-B315-D0D5C0ABE937}"/>
              </a:ext>
            </a:extLst>
          </p:cNvPr>
          <p:cNvPicPr>
            <a:picLocks noChangeAspect="1"/>
          </p:cNvPicPr>
          <p:nvPr/>
        </p:nvPicPr>
        <p:blipFill>
          <a:blip r:embed="rId2"/>
          <a:stretch>
            <a:fillRect/>
          </a:stretch>
        </p:blipFill>
        <p:spPr>
          <a:xfrm>
            <a:off x="-28331" y="1331623"/>
            <a:ext cx="12192000" cy="4539125"/>
          </a:xfrm>
          <a:prstGeom prst="rect">
            <a:avLst/>
          </a:prstGeom>
        </p:spPr>
      </p:pic>
      <p:sp>
        <p:nvSpPr>
          <p:cNvPr id="38" name="TextBox 157">
            <a:extLst>
              <a:ext uri="{FF2B5EF4-FFF2-40B4-BE49-F238E27FC236}">
                <a16:creationId xmlns:a16="http://schemas.microsoft.com/office/drawing/2014/main" id="{BD5326A0-523A-4E3B-BF6B-38DA0C3DD305}"/>
              </a:ext>
            </a:extLst>
          </p:cNvPr>
          <p:cNvSpPr txBox="1">
            <a:spLocks noChangeArrowheads="1"/>
          </p:cNvSpPr>
          <p:nvPr/>
        </p:nvSpPr>
        <p:spPr bwMode="auto">
          <a:xfrm>
            <a:off x="153867" y="2171690"/>
            <a:ext cx="2247661" cy="31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tr-TR" altLang="es-MX" sz="1200" kern="100" dirty="0">
                <a:solidFill>
                  <a:srgbClr val="002060"/>
                </a:solidFill>
                <a:latin typeface="Trebuchet MS" panose="020B0603020202020204" pitchFamily="34" charset="0"/>
                <a:cs typeface="Times New Roman" panose="02020603050405020304" pitchFamily="18" charset="0"/>
              </a:rPr>
              <a:t>Reaktif makineler yapay zekanın en temel türüdür.</a:t>
            </a:r>
          </a:p>
          <a:p>
            <a:pPr algn="just">
              <a:lnSpc>
                <a:spcPct val="110000"/>
              </a:lnSpc>
            </a:pPr>
            <a:endParaRPr lang="tr-TR" altLang="es-MX" sz="1200" kern="100" dirty="0">
              <a:solidFill>
                <a:srgbClr val="002060"/>
              </a:solidFill>
              <a:latin typeface="Trebuchet MS" panose="020B0603020202020204" pitchFamily="34" charset="0"/>
              <a:cs typeface="Times New Roman" panose="02020603050405020304" pitchFamily="18" charset="0"/>
            </a:endParaRPr>
          </a:p>
          <a:p>
            <a:pPr algn="just">
              <a:lnSpc>
                <a:spcPct val="110000"/>
              </a:lnSpc>
            </a:pPr>
            <a:r>
              <a:rPr lang="tr-TR" altLang="es-MX" sz="1200" kern="100" dirty="0">
                <a:solidFill>
                  <a:srgbClr val="002060"/>
                </a:solidFill>
                <a:latin typeface="Trebuchet MS" panose="020B0603020202020204" pitchFamily="34" charset="0"/>
                <a:cs typeface="Times New Roman" panose="02020603050405020304" pitchFamily="18" charset="0"/>
              </a:rPr>
              <a:t>R</a:t>
            </a:r>
            <a:r>
              <a:rPr lang="en-US" altLang="es-MX" sz="1200" kern="100" dirty="0" err="1">
                <a:solidFill>
                  <a:srgbClr val="002060"/>
                </a:solidFill>
                <a:latin typeface="Trebuchet MS" panose="020B0603020202020204" pitchFamily="34" charset="0"/>
                <a:cs typeface="Times New Roman" panose="02020603050405020304" pitchFamily="18" charset="0"/>
              </a:rPr>
              <a:t>eaktif</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tr-TR" altLang="es-MX" sz="1200" kern="100" dirty="0">
                <a:solidFill>
                  <a:srgbClr val="002060"/>
                </a:solidFill>
                <a:latin typeface="Trebuchet MS" panose="020B0603020202020204" pitchFamily="34" charset="0"/>
                <a:cs typeface="Times New Roman" panose="02020603050405020304" pitchFamily="18" charset="0"/>
              </a:rPr>
              <a:t>makineler</a:t>
            </a:r>
            <a:r>
              <a:rPr lang="en-US" altLang="es-MX" sz="1200" kern="100" dirty="0">
                <a:solidFill>
                  <a:srgbClr val="002060"/>
                </a:solidFill>
                <a:latin typeface="Trebuchet MS" panose="020B0603020202020204" pitchFamily="34" charset="0"/>
                <a:cs typeface="Times New Roman" panose="02020603050405020304" pitchFamily="18" charset="0"/>
              </a:rPr>
              <a:t>, e-</a:t>
            </a:r>
            <a:r>
              <a:rPr lang="en-US" altLang="es-MX" sz="1200" kern="100" dirty="0" err="1">
                <a:solidFill>
                  <a:srgbClr val="002060"/>
                </a:solidFill>
                <a:latin typeface="Trebuchet MS" panose="020B0603020202020204" pitchFamily="34" charset="0"/>
                <a:cs typeface="Times New Roman" panose="02020603050405020304" pitchFamily="18" charset="0"/>
              </a:rPr>
              <a:t>posta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gelen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kutunuzdan</a:t>
            </a:r>
            <a:r>
              <a:rPr lang="en-US" altLang="es-MX" sz="1200" kern="100" dirty="0">
                <a:solidFill>
                  <a:srgbClr val="002060"/>
                </a:solidFill>
                <a:latin typeface="Trebuchet MS" panose="020B0603020202020204" pitchFamily="34" charset="0"/>
                <a:cs typeface="Times New Roman" panose="02020603050405020304" pitchFamily="18" charset="0"/>
              </a:rPr>
              <a:t> spam </a:t>
            </a:r>
            <a:r>
              <a:rPr lang="en-US" altLang="es-MX" sz="1200" kern="100" dirty="0" err="1">
                <a:solidFill>
                  <a:srgbClr val="002060"/>
                </a:solidFill>
                <a:latin typeface="Trebuchet MS" panose="020B0603020202020204" pitchFamily="34" charset="0"/>
                <a:cs typeface="Times New Roman" panose="02020603050405020304" pitchFamily="18" charset="0"/>
              </a:rPr>
              <a:t>filtrelemek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veya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alışveriş</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geçmişinize</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göre</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ürün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önermek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gibi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tr-TR" altLang="es-MX" sz="1200" kern="100" dirty="0">
                <a:solidFill>
                  <a:srgbClr val="002060"/>
                </a:solidFill>
                <a:latin typeface="Trebuchet MS" panose="020B0603020202020204" pitchFamily="34" charset="0"/>
                <a:cs typeface="Times New Roman" panose="02020603050405020304" pitchFamily="18" charset="0"/>
              </a:rPr>
              <a:t>temel</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otonom</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işlevleri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gerçekleştirmek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için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kullanışlıdır</a:t>
            </a:r>
            <a:r>
              <a:rPr lang="en-US" altLang="es-MX" sz="1200" kern="100" dirty="0">
                <a:solidFill>
                  <a:srgbClr val="002060"/>
                </a:solidFill>
                <a:latin typeface="Trebuchet MS" panose="020B0603020202020204" pitchFamily="34" charset="0"/>
                <a:cs typeface="Times New Roman" panose="02020603050405020304" pitchFamily="18" charset="0"/>
              </a:rPr>
              <a:t>. </a:t>
            </a:r>
            <a:endParaRPr lang="tr-TR" altLang="es-MX" sz="1200" kern="100" dirty="0">
              <a:solidFill>
                <a:srgbClr val="002060"/>
              </a:solidFill>
              <a:latin typeface="Trebuchet MS" panose="020B0603020202020204" pitchFamily="34" charset="0"/>
              <a:cs typeface="Times New Roman" panose="02020603050405020304" pitchFamily="18" charset="0"/>
            </a:endParaRPr>
          </a:p>
          <a:p>
            <a:pPr algn="just">
              <a:lnSpc>
                <a:spcPct val="110000"/>
              </a:lnSpc>
            </a:pPr>
            <a:endParaRPr lang="tr-TR" altLang="es-MX" sz="1200" kern="100" dirty="0">
              <a:solidFill>
                <a:srgbClr val="002060"/>
              </a:solidFill>
              <a:latin typeface="Trebuchet MS" panose="020B0603020202020204" pitchFamily="34" charset="0"/>
              <a:cs typeface="Times New Roman" panose="02020603050405020304" pitchFamily="18" charset="0"/>
            </a:endParaRPr>
          </a:p>
          <a:p>
            <a:pPr algn="just">
              <a:lnSpc>
                <a:spcPct val="110000"/>
              </a:lnSpc>
            </a:pPr>
            <a:r>
              <a:rPr lang="tr-TR" altLang="es-MX" sz="1200" kern="100" dirty="0">
                <a:solidFill>
                  <a:srgbClr val="002060"/>
                </a:solidFill>
                <a:latin typeface="Trebuchet MS" panose="020B0603020202020204" pitchFamily="34" charset="0"/>
                <a:cs typeface="Times New Roman" panose="02020603050405020304" pitchFamily="18" charset="0"/>
              </a:rPr>
              <a:t>R</a:t>
            </a:r>
            <a:r>
              <a:rPr lang="en-US" altLang="es-MX" sz="1200" kern="100" dirty="0" err="1">
                <a:solidFill>
                  <a:srgbClr val="002060"/>
                </a:solidFill>
                <a:latin typeface="Trebuchet MS" panose="020B0603020202020204" pitchFamily="34" charset="0"/>
                <a:cs typeface="Times New Roman" panose="02020603050405020304" pitchFamily="18" charset="0"/>
              </a:rPr>
              <a:t>eaktif</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yapay</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zeka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önceki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bilgilerin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üzerine</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inşa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edilemez</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veya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daha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karmaşık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görevleri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gerçekleştiremez</a:t>
            </a:r>
            <a:r>
              <a:rPr lang="en-US" altLang="es-MX" sz="1200" kern="100" dirty="0">
                <a:solidFill>
                  <a:srgbClr val="002060"/>
                </a:solidFill>
                <a:latin typeface="Trebuchet MS" panose="020B0603020202020204" pitchFamily="34" charset="0"/>
                <a:cs typeface="Times New Roman" panose="02020603050405020304" pitchFamily="18" charset="0"/>
              </a:rPr>
              <a:t>.</a:t>
            </a:r>
          </a:p>
        </p:txBody>
      </p:sp>
      <p:sp>
        <p:nvSpPr>
          <p:cNvPr id="39" name="TextBox 46">
            <a:extLst>
              <a:ext uri="{FF2B5EF4-FFF2-40B4-BE49-F238E27FC236}">
                <a16:creationId xmlns:a16="http://schemas.microsoft.com/office/drawing/2014/main" id="{44879338-E1C0-4476-B52F-2F39A66FC16E}"/>
              </a:ext>
            </a:extLst>
          </p:cNvPr>
          <p:cNvSpPr txBox="1"/>
          <p:nvPr/>
        </p:nvSpPr>
        <p:spPr>
          <a:xfrm>
            <a:off x="153867" y="1606503"/>
            <a:ext cx="2247661" cy="646331"/>
          </a:xfrm>
          <a:prstGeom prst="rect">
            <a:avLst/>
          </a:prstGeom>
          <a:noFill/>
        </p:spPr>
        <p:txBody>
          <a:bodyPr wrap="square" rtlCol="0">
            <a:spAutoFit/>
          </a:bodyPr>
          <a:lstStyle/>
          <a:p>
            <a:pPr algn="ctr"/>
            <a:r>
              <a:rPr lang="tr-TR" b="1" dirty="0">
                <a:solidFill>
                  <a:srgbClr val="3A296E"/>
                </a:solidFill>
                <a:latin typeface="Trebuchet MS" panose="020B0603020202020204" pitchFamily="34" charset="0"/>
              </a:rPr>
              <a:t>REAKTİF MAKİNE YAPAY ZEKA</a:t>
            </a:r>
          </a:p>
        </p:txBody>
      </p:sp>
      <p:sp>
        <p:nvSpPr>
          <p:cNvPr id="40" name="TextBox 157">
            <a:extLst>
              <a:ext uri="{FF2B5EF4-FFF2-40B4-BE49-F238E27FC236}">
                <a16:creationId xmlns:a16="http://schemas.microsoft.com/office/drawing/2014/main" id="{AE77575C-1B0A-49AE-8AC5-5F6F0A39CAF6}"/>
              </a:ext>
            </a:extLst>
          </p:cNvPr>
          <p:cNvSpPr txBox="1">
            <a:spLocks noChangeArrowheads="1"/>
          </p:cNvSpPr>
          <p:nvPr/>
        </p:nvSpPr>
        <p:spPr bwMode="auto">
          <a:xfrm>
            <a:off x="3457879" y="2391751"/>
            <a:ext cx="2344350" cy="292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tr-TR" altLang="es-MX" sz="1200" kern="100" dirty="0">
                <a:solidFill>
                  <a:srgbClr val="002060"/>
                </a:solidFill>
                <a:latin typeface="Trebuchet MS" panose="020B0603020202020204" pitchFamily="34" charset="0"/>
                <a:cs typeface="Times New Roman" panose="02020603050405020304" pitchFamily="18" charset="0"/>
              </a:rPr>
              <a:t>Sınırlı hafızaya sahip yapay zeka, geçmiş verileri saklayabilir ve bu verileri tahminlerde bulunmak için kullanabilir.</a:t>
            </a:r>
          </a:p>
          <a:p>
            <a:pPr algn="just">
              <a:lnSpc>
                <a:spcPct val="110000"/>
              </a:lnSpc>
            </a:pPr>
            <a:r>
              <a:rPr lang="en-US" altLang="es-MX" sz="1200" kern="100" dirty="0" err="1">
                <a:solidFill>
                  <a:srgbClr val="002060"/>
                </a:solidFill>
                <a:latin typeface="Trebuchet MS" panose="020B0603020202020204" pitchFamily="34" charset="0"/>
                <a:cs typeface="Times New Roman" panose="02020603050405020304" pitchFamily="18" charset="0"/>
              </a:rPr>
              <a:t>Sınırlı</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hafızalı</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yapay</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zekanın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özü</a:t>
            </a:r>
            <a:r>
              <a:rPr lang="en-US" altLang="es-MX" sz="1200" kern="100" dirty="0">
                <a:solidFill>
                  <a:srgbClr val="002060"/>
                </a:solidFill>
                <a:latin typeface="Trebuchet MS" panose="020B0603020202020204" pitchFamily="34" charset="0"/>
                <a:cs typeface="Times New Roman" panose="02020603050405020304" pitchFamily="18" charset="0"/>
              </a:rPr>
              <a:t> , </a:t>
            </a:r>
            <a:r>
              <a:rPr lang="en-US" altLang="es-MX" sz="1200" kern="100" dirty="0" err="1">
                <a:solidFill>
                  <a:srgbClr val="002060"/>
                </a:solidFill>
                <a:latin typeface="Trebuchet MS" panose="020B0603020202020204" pitchFamily="34" charset="0"/>
                <a:cs typeface="Times New Roman" panose="02020603050405020304" pitchFamily="18" charset="0"/>
              </a:rPr>
              <a:t>insan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beynindeki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nöronların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işlevini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taklit</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eden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derin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öğrenmedir</a:t>
            </a:r>
            <a:r>
              <a:rPr lang="en-US" altLang="es-MX" sz="1200" kern="100" dirty="0">
                <a:solidFill>
                  <a:srgbClr val="002060"/>
                </a:solidFill>
                <a:latin typeface="Trebuchet MS" panose="020B0603020202020204" pitchFamily="34" charset="0"/>
                <a:cs typeface="Times New Roman" panose="02020603050405020304" pitchFamily="18" charset="0"/>
              </a:rPr>
              <a:t> .</a:t>
            </a:r>
            <a:endParaRPr lang="tr-TR" altLang="es-MX" sz="1200" kern="100" dirty="0">
              <a:solidFill>
                <a:srgbClr val="002060"/>
              </a:solidFill>
              <a:latin typeface="Trebuchet MS" panose="020B0603020202020204" pitchFamily="34" charset="0"/>
              <a:cs typeface="Times New Roman" panose="02020603050405020304" pitchFamily="18" charset="0"/>
            </a:endParaRPr>
          </a:p>
          <a:p>
            <a:pPr algn="just">
              <a:lnSpc>
                <a:spcPct val="110000"/>
              </a:lnSpc>
            </a:pPr>
            <a:r>
              <a:rPr lang="en-US" altLang="es-MX" sz="1200" kern="100" dirty="0" err="1">
                <a:solidFill>
                  <a:srgbClr val="002060"/>
                </a:solidFill>
                <a:latin typeface="Trebuchet MS" panose="020B0603020202020204" pitchFamily="34" charset="0"/>
                <a:cs typeface="Times New Roman" panose="02020603050405020304" pitchFamily="18" charset="0"/>
              </a:rPr>
              <a:t>Günümüzde</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sınırlı</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bellek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modeli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yapay</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zeka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uygulamalarının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çoğunu</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temsil</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ediyor</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Chatbotlar</a:t>
            </a:r>
            <a:r>
              <a:rPr lang="tr-TR"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sürücüsüz</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arabala</a:t>
            </a:r>
            <a:r>
              <a:rPr lang="tr-TR" altLang="es-MX" sz="1200" kern="100" dirty="0">
                <a:solidFill>
                  <a:srgbClr val="002060"/>
                </a:solidFill>
                <a:latin typeface="Trebuchet MS" panose="020B0603020202020204" pitchFamily="34" charset="0"/>
                <a:cs typeface="Times New Roman" panose="02020603050405020304" pitchFamily="18" charset="0"/>
              </a:rPr>
              <a:t>r…</a:t>
            </a:r>
            <a:endParaRPr lang="en-US" altLang="es-MX" sz="1200" kern="100" dirty="0">
              <a:solidFill>
                <a:srgbClr val="002060"/>
              </a:solidFill>
              <a:latin typeface="Trebuchet MS" panose="020B0603020202020204" pitchFamily="34" charset="0"/>
              <a:cs typeface="Times New Roman" panose="02020603050405020304" pitchFamily="18" charset="0"/>
            </a:endParaRPr>
          </a:p>
        </p:txBody>
      </p:sp>
      <p:sp>
        <p:nvSpPr>
          <p:cNvPr id="41" name="TextBox 46">
            <a:extLst>
              <a:ext uri="{FF2B5EF4-FFF2-40B4-BE49-F238E27FC236}">
                <a16:creationId xmlns:a16="http://schemas.microsoft.com/office/drawing/2014/main" id="{54F0E852-B9D3-49FC-ACDE-F5B7611C643C}"/>
              </a:ext>
            </a:extLst>
          </p:cNvPr>
          <p:cNvSpPr txBox="1"/>
          <p:nvPr/>
        </p:nvSpPr>
        <p:spPr>
          <a:xfrm>
            <a:off x="3479185" y="1798993"/>
            <a:ext cx="2247661" cy="646331"/>
          </a:xfrm>
          <a:prstGeom prst="rect">
            <a:avLst/>
          </a:prstGeom>
          <a:noFill/>
        </p:spPr>
        <p:txBody>
          <a:bodyPr wrap="square" rtlCol="0">
            <a:spAutoFit/>
          </a:bodyPr>
          <a:lstStyle/>
          <a:p>
            <a:pPr algn="ctr"/>
            <a:r>
              <a:rPr lang="tr-TR" b="1" dirty="0">
                <a:solidFill>
                  <a:srgbClr val="3A296E"/>
                </a:solidFill>
                <a:latin typeface="Trebuchet MS" panose="020B0603020202020204" pitchFamily="34" charset="0"/>
              </a:rPr>
              <a:t>SINIRLI BELLEKLİ YAPAY ZEKA</a:t>
            </a:r>
          </a:p>
        </p:txBody>
      </p:sp>
      <p:sp>
        <p:nvSpPr>
          <p:cNvPr id="42" name="TextBox 157">
            <a:extLst>
              <a:ext uri="{FF2B5EF4-FFF2-40B4-BE49-F238E27FC236}">
                <a16:creationId xmlns:a16="http://schemas.microsoft.com/office/drawing/2014/main" id="{086FD398-44BD-498A-ACA8-5B983782568E}"/>
              </a:ext>
            </a:extLst>
          </p:cNvPr>
          <p:cNvSpPr txBox="1">
            <a:spLocks noChangeArrowheads="1"/>
          </p:cNvSpPr>
          <p:nvPr/>
        </p:nvSpPr>
        <p:spPr bwMode="auto">
          <a:xfrm>
            <a:off x="6320350" y="2338178"/>
            <a:ext cx="2138614" cy="31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tr-TR" altLang="es-MX" sz="1200" kern="100" dirty="0">
                <a:solidFill>
                  <a:srgbClr val="002060"/>
                </a:solidFill>
                <a:latin typeface="Trebuchet MS" panose="020B0603020202020204" pitchFamily="34" charset="0"/>
                <a:cs typeface="Times New Roman" panose="02020603050405020304" pitchFamily="18" charset="0"/>
              </a:rPr>
              <a:t>Zihin teorisi , başkalarının duygularını algılayabilen ve algılayabilen yapay zeka kavramını ifade eder .</a:t>
            </a:r>
          </a:p>
          <a:p>
            <a:pPr algn="just">
              <a:lnSpc>
                <a:spcPct val="110000"/>
              </a:lnSpc>
            </a:pPr>
            <a:r>
              <a:rPr lang="en-US" altLang="es-MX" sz="1200" kern="100" dirty="0" err="1">
                <a:solidFill>
                  <a:srgbClr val="002060"/>
                </a:solidFill>
                <a:latin typeface="Trebuchet MS" panose="020B0603020202020204" pitchFamily="34" charset="0"/>
                <a:cs typeface="Times New Roman" panose="02020603050405020304" pitchFamily="18" charset="0"/>
              </a:rPr>
              <a:t>Zihin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teorisi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teknoloji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dünyasına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pek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çok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olumlu</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değişiklik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getirebilir</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ancak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aynı</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zamanda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kendi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risklerini</a:t>
            </a:r>
            <a:r>
              <a:rPr lang="en-US" altLang="es-MX" sz="1200" kern="100" dirty="0">
                <a:solidFill>
                  <a:srgbClr val="002060"/>
                </a:solidFill>
                <a:latin typeface="Trebuchet MS" panose="020B0603020202020204" pitchFamily="34" charset="0"/>
                <a:cs typeface="Times New Roman" panose="02020603050405020304" pitchFamily="18" charset="0"/>
              </a:rPr>
              <a:t> de </a:t>
            </a:r>
            <a:r>
              <a:rPr lang="en-US" altLang="es-MX" sz="1200" kern="100" dirty="0" err="1">
                <a:solidFill>
                  <a:srgbClr val="002060"/>
                </a:solidFill>
                <a:latin typeface="Trebuchet MS" panose="020B0603020202020204" pitchFamily="34" charset="0"/>
                <a:cs typeface="Times New Roman" panose="02020603050405020304" pitchFamily="18" charset="0"/>
              </a:rPr>
              <a:t>beraberinde</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getirir</a:t>
            </a:r>
            <a:r>
              <a:rPr lang="en-US" altLang="es-MX" sz="1200" kern="100" dirty="0">
                <a:solidFill>
                  <a:srgbClr val="002060"/>
                </a:solidFill>
                <a:latin typeface="Trebuchet MS" panose="020B0603020202020204" pitchFamily="34" charset="0"/>
                <a:cs typeface="Times New Roman" panose="02020603050405020304" pitchFamily="18" charset="0"/>
              </a:rPr>
              <a:t> . </a:t>
            </a:r>
            <a:r>
              <a:rPr lang="en-US" altLang="es-MX" sz="1200" kern="100" dirty="0" err="1">
                <a:solidFill>
                  <a:srgbClr val="002060"/>
                </a:solidFill>
                <a:latin typeface="Trebuchet MS" panose="020B0603020202020204" pitchFamily="34" charset="0"/>
                <a:cs typeface="Times New Roman" panose="02020603050405020304" pitchFamily="18" charset="0"/>
              </a:rPr>
              <a:t>Duygusal</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ipuçları</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çok</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incelikli</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olduğundan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yapay</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zeka</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makinelerinin</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bunları</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mükemmel</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bir</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şekilde</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okuması</a:t>
            </a:r>
            <a:r>
              <a:rPr lang="en-US" altLang="es-MX" sz="1200" kern="100" dirty="0">
                <a:solidFill>
                  <a:srgbClr val="002060"/>
                </a:solidFill>
                <a:latin typeface="Trebuchet MS" panose="020B0603020202020204" pitchFamily="34" charset="0"/>
                <a:cs typeface="Times New Roman" panose="02020603050405020304" pitchFamily="18" charset="0"/>
              </a:rPr>
              <a:t> </a:t>
            </a:r>
            <a:r>
              <a:rPr lang="en-US" altLang="es-MX" sz="1200" kern="100" dirty="0" err="1">
                <a:solidFill>
                  <a:srgbClr val="002060"/>
                </a:solidFill>
                <a:latin typeface="Trebuchet MS" panose="020B0603020202020204" pitchFamily="34" charset="0"/>
                <a:cs typeface="Times New Roman" panose="02020603050405020304" pitchFamily="18" charset="0"/>
              </a:rPr>
              <a:t>uzun</a:t>
            </a:r>
            <a:r>
              <a:rPr lang="en-US" altLang="es-MX" sz="1200" kern="100" dirty="0">
                <a:solidFill>
                  <a:srgbClr val="002060"/>
                </a:solidFill>
                <a:latin typeface="Trebuchet MS" panose="020B0603020202020204" pitchFamily="34" charset="0"/>
                <a:cs typeface="Times New Roman" panose="02020603050405020304" pitchFamily="18" charset="0"/>
              </a:rPr>
              <a:t> zaman </a:t>
            </a:r>
            <a:r>
              <a:rPr lang="en-US" altLang="es-MX" sz="1200" kern="100" dirty="0" err="1">
                <a:solidFill>
                  <a:srgbClr val="002060"/>
                </a:solidFill>
                <a:latin typeface="Trebuchet MS" panose="020B0603020202020204" pitchFamily="34" charset="0"/>
                <a:cs typeface="Times New Roman" panose="02020603050405020304" pitchFamily="18" charset="0"/>
              </a:rPr>
              <a:t>alacak</a:t>
            </a:r>
            <a:r>
              <a:rPr lang="tr-TR" altLang="es-MX" sz="1200" kern="100" dirty="0">
                <a:solidFill>
                  <a:srgbClr val="002060"/>
                </a:solidFill>
                <a:latin typeface="Trebuchet MS" panose="020B0603020202020204" pitchFamily="34" charset="0"/>
                <a:cs typeface="Times New Roman" panose="02020603050405020304" pitchFamily="18" charset="0"/>
              </a:rPr>
              <a:t>tır.</a:t>
            </a:r>
            <a:endParaRPr lang="en-US" altLang="es-MX" sz="1200" kern="100" dirty="0">
              <a:solidFill>
                <a:srgbClr val="002060"/>
              </a:solidFill>
              <a:latin typeface="Trebuchet MS" panose="020B0603020202020204" pitchFamily="34" charset="0"/>
              <a:cs typeface="Times New Roman" panose="02020603050405020304" pitchFamily="18" charset="0"/>
            </a:endParaRPr>
          </a:p>
        </p:txBody>
      </p:sp>
      <p:sp>
        <p:nvSpPr>
          <p:cNvPr id="43" name="TextBox 46">
            <a:extLst>
              <a:ext uri="{FF2B5EF4-FFF2-40B4-BE49-F238E27FC236}">
                <a16:creationId xmlns:a16="http://schemas.microsoft.com/office/drawing/2014/main" id="{9F550DDC-E15A-438D-AD92-794EAB50C9A7}"/>
              </a:ext>
            </a:extLst>
          </p:cNvPr>
          <p:cNvSpPr txBox="1"/>
          <p:nvPr/>
        </p:nvSpPr>
        <p:spPr>
          <a:xfrm>
            <a:off x="6355621" y="1745420"/>
            <a:ext cx="2247661" cy="923330"/>
          </a:xfrm>
          <a:prstGeom prst="rect">
            <a:avLst/>
          </a:prstGeom>
          <a:noFill/>
        </p:spPr>
        <p:txBody>
          <a:bodyPr wrap="square" rtlCol="0">
            <a:spAutoFit/>
          </a:bodyPr>
          <a:lstStyle/>
          <a:p>
            <a:pPr algn="ctr"/>
            <a:r>
              <a:rPr lang="tr-TR" b="1" dirty="0">
                <a:solidFill>
                  <a:srgbClr val="3A296E"/>
                </a:solidFill>
                <a:latin typeface="Trebuchet MS" panose="020B0603020202020204" pitchFamily="34" charset="0"/>
              </a:rPr>
              <a:t>ZİHİN TEORİSİ </a:t>
            </a:r>
          </a:p>
          <a:p>
            <a:pPr algn="ctr"/>
            <a:r>
              <a:rPr lang="tr-TR" b="1" dirty="0">
                <a:solidFill>
                  <a:srgbClr val="3A296E"/>
                </a:solidFill>
                <a:latin typeface="Trebuchet MS" panose="020B0603020202020204" pitchFamily="34" charset="0"/>
              </a:rPr>
              <a:t>YAPAY ZEKA</a:t>
            </a:r>
          </a:p>
          <a:p>
            <a:pPr algn="ctr"/>
            <a:endParaRPr lang="en-US" b="1" dirty="0">
              <a:solidFill>
                <a:srgbClr val="3A296E"/>
              </a:solidFill>
              <a:latin typeface="Trebuchet MS" panose="020B0603020202020204" pitchFamily="34" charset="0"/>
            </a:endParaRPr>
          </a:p>
        </p:txBody>
      </p:sp>
      <p:sp>
        <p:nvSpPr>
          <p:cNvPr id="44" name="TextBox 157">
            <a:extLst>
              <a:ext uri="{FF2B5EF4-FFF2-40B4-BE49-F238E27FC236}">
                <a16:creationId xmlns:a16="http://schemas.microsoft.com/office/drawing/2014/main" id="{0DEDD5EC-287E-430A-8C42-4A57CD0B392C}"/>
              </a:ext>
            </a:extLst>
          </p:cNvPr>
          <p:cNvSpPr txBox="1">
            <a:spLocks noChangeArrowheads="1"/>
          </p:cNvSpPr>
          <p:nvPr/>
        </p:nvSpPr>
        <p:spPr bwMode="auto">
          <a:xfrm>
            <a:off x="9573732" y="2284605"/>
            <a:ext cx="2247661" cy="31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tr-TR" altLang="es-MX" sz="1200" kern="100" dirty="0">
                <a:solidFill>
                  <a:srgbClr val="002060"/>
                </a:solidFill>
                <a:latin typeface="Trebuchet MS" panose="020B0603020202020204" pitchFamily="34" charset="0"/>
                <a:cs typeface="Times New Roman" panose="02020603050405020304" pitchFamily="18" charset="0"/>
              </a:rPr>
              <a:t>Kendini tanıyan yapay zeka, öz farkındalığa sahip yapay zekayı tanımlanır. Yapay zekanın tekillik noktası olarak anılan , öz-farkındalığa sahip yapay zeka, zihin teorisinin ötesinde bir aşamadır ve yapay zeka gelişimindeki nihai hedeflerden biridir. Kendinin farkında olan yapay zekaya ulaşıldığında, yapay zeka makinelerinin kontrolümüz dışında olacağı düşünülüyor çünkü bir benlik duygusuna da sahip olacaklardır.</a:t>
            </a:r>
            <a:endParaRPr lang="en-US" altLang="es-MX" sz="1200" kern="100" dirty="0">
              <a:solidFill>
                <a:srgbClr val="002060"/>
              </a:solidFill>
              <a:latin typeface="Trebuchet MS" panose="020B0603020202020204" pitchFamily="34" charset="0"/>
              <a:cs typeface="Times New Roman" panose="02020603050405020304" pitchFamily="18" charset="0"/>
            </a:endParaRPr>
          </a:p>
        </p:txBody>
      </p:sp>
      <p:sp>
        <p:nvSpPr>
          <p:cNvPr id="45" name="TextBox 46">
            <a:extLst>
              <a:ext uri="{FF2B5EF4-FFF2-40B4-BE49-F238E27FC236}">
                <a16:creationId xmlns:a16="http://schemas.microsoft.com/office/drawing/2014/main" id="{B29D9FFC-60A6-4D93-A443-C0F8FE5DCAE1}"/>
              </a:ext>
            </a:extLst>
          </p:cNvPr>
          <p:cNvSpPr txBox="1"/>
          <p:nvPr/>
        </p:nvSpPr>
        <p:spPr>
          <a:xfrm>
            <a:off x="9595038" y="1691847"/>
            <a:ext cx="2247661" cy="646331"/>
          </a:xfrm>
          <a:prstGeom prst="rect">
            <a:avLst/>
          </a:prstGeom>
          <a:noFill/>
        </p:spPr>
        <p:txBody>
          <a:bodyPr wrap="square" rtlCol="0">
            <a:spAutoFit/>
          </a:bodyPr>
          <a:lstStyle/>
          <a:p>
            <a:pPr algn="ctr"/>
            <a:r>
              <a:rPr lang="tr-TR" b="1" dirty="0">
                <a:solidFill>
                  <a:srgbClr val="3A296E"/>
                </a:solidFill>
                <a:latin typeface="Trebuchet MS" panose="020B0603020202020204" pitchFamily="34" charset="0"/>
              </a:rPr>
              <a:t>KENDİNİ BİLEN </a:t>
            </a:r>
          </a:p>
          <a:p>
            <a:pPr algn="ctr"/>
            <a:r>
              <a:rPr lang="tr-TR" b="1" dirty="0">
                <a:solidFill>
                  <a:srgbClr val="3A296E"/>
                </a:solidFill>
                <a:latin typeface="Trebuchet MS" panose="020B0603020202020204" pitchFamily="34" charset="0"/>
              </a:rPr>
              <a:t>YAPAY ZEKA</a:t>
            </a:r>
          </a:p>
        </p:txBody>
      </p:sp>
    </p:spTree>
    <p:extLst>
      <p:ext uri="{BB962C8B-B14F-4D97-AF65-F5344CB8AC3E}">
        <p14:creationId xmlns:p14="http://schemas.microsoft.com/office/powerpoint/2010/main" val="3324996690"/>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1788</Words>
  <Application>Microsoft Office PowerPoint</Application>
  <PresentationFormat>Geniş ekran</PresentationFormat>
  <Paragraphs>146</Paragraphs>
  <Slides>17</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17</vt:i4>
      </vt:variant>
    </vt:vector>
  </HeadingPairs>
  <TitlesOfParts>
    <vt:vector size="28" baseType="lpstr">
      <vt:lpstr>MS PGothic</vt:lpstr>
      <vt:lpstr>Aptos</vt:lpstr>
      <vt:lpstr>Arial</vt:lpstr>
      <vt:lpstr>Calibri</vt:lpstr>
      <vt:lpstr>Calibri Light</vt:lpstr>
      <vt:lpstr>Lato Regular</vt:lpstr>
      <vt:lpstr>Tahoma</vt:lpstr>
      <vt:lpstr>Times New Roman</vt:lpstr>
      <vt:lpstr>Trebuchet MS</vt:lpstr>
      <vt:lpstr>Wingdings</vt:lpstr>
      <vt:lpstr>Office Teması</vt:lpstr>
      <vt:lpstr>Yapay Zekanın Temelleri- 1</vt:lpstr>
      <vt:lpstr>İçindekiler</vt:lpstr>
      <vt:lpstr>Yapay Zeka Nedir?</vt:lpstr>
      <vt:lpstr>Yapay Zekanın Tarihçesi</vt:lpstr>
      <vt:lpstr>Yapay Zeka Neden Önemlidir?</vt:lpstr>
      <vt:lpstr>Yapay Zeka Nasıl Çalışır?</vt:lpstr>
      <vt:lpstr>Yapay Zeka Temel Kavramlar</vt:lpstr>
      <vt:lpstr>Yeteneğe Dayalı Yapay Zekanın Türleri</vt:lpstr>
      <vt:lpstr>İşlevselliğe Dayalı Yapay Zekanın Türleri</vt:lpstr>
      <vt:lpstr>Yapay Zekanın Avantajları ve Dezavantajları</vt:lpstr>
      <vt:lpstr>Yapay Zeka Programları- Modelleme Altyapısı Programları</vt:lpstr>
      <vt:lpstr>Yapay Zeka Programları- Metin Yazarlığı / ChatBot Programları</vt:lpstr>
      <vt:lpstr>Yapay Zeka Programları- Tasarım Programları</vt:lpstr>
      <vt:lpstr>Yapay Zeka Programları- Kodlama Programları</vt:lpstr>
      <vt:lpstr>Yapay Zeka Programları- Video Programları</vt:lpstr>
      <vt:lpstr>Kaynaklar</vt:lpstr>
      <vt:lpstr>“Yapay Zeka Uygulamaları” dersine ait bu doküman, “Yapay Zeka Operatörlüğü” Mikroyeterlilik Programı kapsamında görev yapan eğitmenler tarafından hazırlanmıştır.  Yapay Zeka Operatörlüğü Program Koordinatörü Prof. Dr. İsmail KIRBAŞ  Eğitmenler Dr. Öğr. Üyesi Tülay TURAN - Yapay Zeka Temelleri Dr. Öğr. Üyesi Ayhan ARISOY - Üretken Yapay Zeka ve Prompt Mühendisliği Dr. Öğr. Üyesi İlhan UYSAL - Yaratıcılık ve Yapay Zeka Dr. Öğr. Üyesi Tülay TURAN - Yapay Zeka Etiği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TURAN</dc:creator>
  <cp:lastModifiedBy>Gökhan TURAN</cp:lastModifiedBy>
  <cp:revision>84</cp:revision>
  <dcterms:created xsi:type="dcterms:W3CDTF">2016-03-01T11:37:48Z</dcterms:created>
  <dcterms:modified xsi:type="dcterms:W3CDTF">2025-09-11T10:16:35Z</dcterms:modified>
</cp:coreProperties>
</file>