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1"/>
  </p:notesMasterIdLst>
  <p:handoutMasterIdLst>
    <p:handoutMasterId r:id="rId22"/>
  </p:handoutMasterIdLst>
  <p:sldIdLst>
    <p:sldId id="256" r:id="rId2"/>
    <p:sldId id="310" r:id="rId3"/>
    <p:sldId id="311" r:id="rId4"/>
    <p:sldId id="312" r:id="rId5"/>
    <p:sldId id="313" r:id="rId6"/>
    <p:sldId id="314" r:id="rId7"/>
    <p:sldId id="315" r:id="rId8"/>
    <p:sldId id="316" r:id="rId9"/>
    <p:sldId id="317" r:id="rId10"/>
    <p:sldId id="318" r:id="rId11"/>
    <p:sldId id="319" r:id="rId12"/>
    <p:sldId id="320" r:id="rId13"/>
    <p:sldId id="321" r:id="rId14"/>
    <p:sldId id="322" r:id="rId15"/>
    <p:sldId id="323" r:id="rId16"/>
    <p:sldId id="324" r:id="rId17"/>
    <p:sldId id="325" r:id="rId18"/>
    <p:sldId id="326" r:id="rId19"/>
    <p:sldId id="266" r:id="rId2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Kapak" id="{9117BA2F-6174-48AE-8A4B-2F39488575A0}">
          <p14:sldIdLst>
            <p14:sldId id="256"/>
          </p14:sldIdLst>
        </p14:section>
        <p14:section name="Promt Mühendisliği" id="{012E57C5-2AF3-45D7-B86B-8F784D2F92E6}">
          <p14:sldIdLst>
            <p14:sldId id="310"/>
            <p14:sldId id="311"/>
            <p14:sldId id="312"/>
            <p14:sldId id="313"/>
            <p14:sldId id="314"/>
            <p14:sldId id="315"/>
            <p14:sldId id="316"/>
            <p14:sldId id="317"/>
            <p14:sldId id="318"/>
            <p14:sldId id="319"/>
            <p14:sldId id="320"/>
            <p14:sldId id="321"/>
            <p14:sldId id="322"/>
            <p14:sldId id="323"/>
            <p14:sldId id="324"/>
            <p14:sldId id="325"/>
            <p14:sldId id="326"/>
            <p14:sldId id="266"/>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2666"/>
    <a:srgbClr val="3A296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3" d="100"/>
          <a:sy n="113" d="100"/>
        </p:scale>
        <p:origin x="456" y="114"/>
      </p:cViewPr>
      <p:guideLst/>
    </p:cSldViewPr>
  </p:slideViewPr>
  <p:notesTextViewPr>
    <p:cViewPr>
      <p:scale>
        <a:sx n="1" d="1"/>
        <a:sy n="1" d="1"/>
      </p:scale>
      <p:origin x="0" y="0"/>
    </p:cViewPr>
  </p:notesTextViewPr>
  <p:notesViewPr>
    <p:cSldViewPr snapToGrid="0">
      <p:cViewPr varScale="1">
        <p:scale>
          <a:sx n="63" d="100"/>
          <a:sy n="63" d="100"/>
        </p:scale>
        <p:origin x="3134"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ülay TURAN" userId="800e3cd8-a065-4638-8e17-85d737e94910" providerId="ADAL" clId="{A54A3A7F-FB85-41B4-B381-18F78A23081F}"/>
    <pc:docChg chg="modSld">
      <pc:chgData name="Tülay TURAN" userId="800e3cd8-a065-4638-8e17-85d737e94910" providerId="ADAL" clId="{A54A3A7F-FB85-41B4-B381-18F78A23081F}" dt="2025-09-11T03:35:06.454" v="0"/>
      <pc:docMkLst>
        <pc:docMk/>
      </pc:docMkLst>
      <pc:sldChg chg="modSp">
        <pc:chgData name="Tülay TURAN" userId="800e3cd8-a065-4638-8e17-85d737e94910" providerId="ADAL" clId="{A54A3A7F-FB85-41B4-B381-18F78A23081F}" dt="2025-09-11T03:35:06.454" v="0"/>
        <pc:sldMkLst>
          <pc:docMk/>
          <pc:sldMk cId="4025758876" sldId="266"/>
        </pc:sldMkLst>
        <pc:spChg chg="mod">
          <ac:chgData name="Tülay TURAN" userId="800e3cd8-a065-4638-8e17-85d737e94910" providerId="ADAL" clId="{A54A3A7F-FB85-41B4-B381-18F78A23081F}" dt="2025-09-11T03:35:06.454" v="0"/>
          <ac:spMkLst>
            <pc:docMk/>
            <pc:sldMk cId="4025758876" sldId="266"/>
            <ac:spMk id="6" creationId="{00000000-0000-0000-0000-000000000000}"/>
          </ac:spMkLst>
        </pc:spChg>
      </pc:sldChg>
    </pc:docChg>
  </pc:docChgLst>
  <pc:docChgLst>
    <pc:chgData name="Gökhan TURAN" userId="0e498ba1-44a8-465d-ad8d-0fdde761c38f" providerId="ADAL" clId="{F0F191E1-7ABD-412E-8244-C9F1EB3852C6}"/>
    <pc:docChg chg="custSel modSld">
      <pc:chgData name="Gökhan TURAN" userId="0e498ba1-44a8-465d-ad8d-0fdde761c38f" providerId="ADAL" clId="{F0F191E1-7ABD-412E-8244-C9F1EB3852C6}" dt="2025-09-11T10:16:01.858" v="3"/>
      <pc:docMkLst>
        <pc:docMk/>
      </pc:docMkLst>
      <pc:sldChg chg="addSp delSp">
        <pc:chgData name="Gökhan TURAN" userId="0e498ba1-44a8-465d-ad8d-0fdde761c38f" providerId="ADAL" clId="{F0F191E1-7ABD-412E-8244-C9F1EB3852C6}" dt="2025-09-11T10:16:01.858" v="3"/>
        <pc:sldMkLst>
          <pc:docMk/>
          <pc:sldMk cId="4025758876" sldId="266"/>
        </pc:sldMkLst>
        <pc:spChg chg="add del">
          <ac:chgData name="Gökhan TURAN" userId="0e498ba1-44a8-465d-ad8d-0fdde761c38f" providerId="ADAL" clId="{F0F191E1-7ABD-412E-8244-C9F1EB3852C6}" dt="2025-09-11T10:16:00.968" v="2" actId="478"/>
          <ac:spMkLst>
            <pc:docMk/>
            <pc:sldMk cId="4025758876" sldId="266"/>
            <ac:spMk id="5" creationId="{303DEE95-E1B4-425A-AB82-81C64FE6FDE8}"/>
          </ac:spMkLst>
        </pc:spChg>
        <pc:spChg chg="del">
          <ac:chgData name="Gökhan TURAN" userId="0e498ba1-44a8-465d-ad8d-0fdde761c38f" providerId="ADAL" clId="{F0F191E1-7ABD-412E-8244-C9F1EB3852C6}" dt="2025-09-11T10:13:44.672" v="0" actId="478"/>
          <ac:spMkLst>
            <pc:docMk/>
            <pc:sldMk cId="4025758876" sldId="266"/>
            <ac:spMk id="7" creationId="{62B6A82C-0439-479E-976A-D647CD96780B}"/>
          </ac:spMkLst>
        </pc:spChg>
        <pc:spChg chg="add">
          <ac:chgData name="Gökhan TURAN" userId="0e498ba1-44a8-465d-ad8d-0fdde761c38f" providerId="ADAL" clId="{F0F191E1-7ABD-412E-8244-C9F1EB3852C6}" dt="2025-09-11T10:16:01.858" v="3"/>
          <ac:spMkLst>
            <pc:docMk/>
            <pc:sldMk cId="4025758876" sldId="266"/>
            <ac:spMk id="9" creationId="{4D3BB805-272D-4109-B217-D691B6334110}"/>
          </ac:spMkLst>
        </pc:spChg>
      </pc:sldChg>
    </pc:docChg>
  </pc:docChgLst>
  <pc:docChgLst>
    <pc:chgData name="Gökhan TURAN" userId="0e498ba1-44a8-465d-ad8d-0fdde761c38f" providerId="ADAL" clId="{113BB9C2-7F36-4678-B32D-EC26D710439C}"/>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a:extLst>
              <a:ext uri="{FF2B5EF4-FFF2-40B4-BE49-F238E27FC236}">
                <a16:creationId xmlns:a16="http://schemas.microsoft.com/office/drawing/2014/main" id="{3B6A497C-F7A4-4595-856F-8C6F670FF35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a:extLst>
              <a:ext uri="{FF2B5EF4-FFF2-40B4-BE49-F238E27FC236}">
                <a16:creationId xmlns:a16="http://schemas.microsoft.com/office/drawing/2014/main" id="{EBAAE30D-AE33-4665-8DD3-1F0CEE73D90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6B03FB3-266A-4AD6-AA94-20AF8F0C9BDF}" type="datetimeFigureOut">
              <a:rPr lang="tr-TR" smtClean="0"/>
              <a:t>11.09.2025</a:t>
            </a:fld>
            <a:endParaRPr lang="tr-TR"/>
          </a:p>
        </p:txBody>
      </p:sp>
      <p:sp>
        <p:nvSpPr>
          <p:cNvPr id="4" name="Alt Bilgi Yer Tutucusu 3">
            <a:extLst>
              <a:ext uri="{FF2B5EF4-FFF2-40B4-BE49-F238E27FC236}">
                <a16:creationId xmlns:a16="http://schemas.microsoft.com/office/drawing/2014/main" id="{E22CEE3A-A228-4A43-A2AC-1B6F8314ED2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a:extLst>
              <a:ext uri="{FF2B5EF4-FFF2-40B4-BE49-F238E27FC236}">
                <a16:creationId xmlns:a16="http://schemas.microsoft.com/office/drawing/2014/main" id="{A4B11809-3947-45E0-B32B-DA12BECE631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0D6355E-4DC3-41DA-86F7-04C58491EDB9}" type="slidenum">
              <a:rPr lang="tr-TR" smtClean="0"/>
              <a:t>‹#›</a:t>
            </a:fld>
            <a:endParaRPr lang="tr-TR"/>
          </a:p>
        </p:txBody>
      </p:sp>
    </p:spTree>
    <p:extLst>
      <p:ext uri="{BB962C8B-B14F-4D97-AF65-F5344CB8AC3E}">
        <p14:creationId xmlns:p14="http://schemas.microsoft.com/office/powerpoint/2010/main" val="524326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412A23-4CD7-4F72-9C4A-E6121004F3C7}" type="datetimeFigureOut">
              <a:rPr lang="tr-TR" smtClean="0"/>
              <a:t>11.09.2025</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CB5DB8-2A7B-46FE-845B-397EE565D099}" type="slidenum">
              <a:rPr lang="tr-TR" smtClean="0"/>
              <a:t>‹#›</a:t>
            </a:fld>
            <a:endParaRPr lang="tr-TR"/>
          </a:p>
        </p:txBody>
      </p:sp>
    </p:spTree>
    <p:extLst>
      <p:ext uri="{BB962C8B-B14F-4D97-AF65-F5344CB8AC3E}">
        <p14:creationId xmlns:p14="http://schemas.microsoft.com/office/powerpoint/2010/main" val="40145306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9" name="Resim 8">
            <a:extLst>
              <a:ext uri="{FF2B5EF4-FFF2-40B4-BE49-F238E27FC236}">
                <a16:creationId xmlns:a16="http://schemas.microsoft.com/office/drawing/2014/main" id="{00858FDD-E8E5-4BEB-935B-1458975E8AF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Unvan 1"/>
          <p:cNvSpPr>
            <a:spLocks noGrp="1"/>
          </p:cNvSpPr>
          <p:nvPr>
            <p:ph type="ctrTitle"/>
          </p:nvPr>
        </p:nvSpPr>
        <p:spPr>
          <a:xfrm>
            <a:off x="374904" y="1949336"/>
            <a:ext cx="11817096" cy="848728"/>
          </a:xfrm>
        </p:spPr>
        <p:txBody>
          <a:bodyPr anchor="b">
            <a:normAutofit/>
          </a:bodyPr>
          <a:lstStyle>
            <a:lvl1pPr algn="l">
              <a:defRPr sz="4000">
                <a:solidFill>
                  <a:srgbClr val="002060"/>
                </a:solidFill>
                <a:latin typeface="Trebuchet MS" panose="020B0603020202020204" pitchFamily="34" charset="0"/>
              </a:defRPr>
            </a:lvl1pPr>
          </a:lstStyle>
          <a:p>
            <a:r>
              <a:rPr lang="tr-TR" dirty="0"/>
              <a:t>Asıl başlık stili için tıklayın</a:t>
            </a:r>
          </a:p>
        </p:txBody>
      </p:sp>
      <p:sp>
        <p:nvSpPr>
          <p:cNvPr id="3" name="Alt Başlık 2"/>
          <p:cNvSpPr>
            <a:spLocks noGrp="1"/>
          </p:cNvSpPr>
          <p:nvPr>
            <p:ph type="subTitle" idx="1"/>
          </p:nvPr>
        </p:nvSpPr>
        <p:spPr>
          <a:xfrm>
            <a:off x="374904" y="3137224"/>
            <a:ext cx="5989320" cy="587577"/>
          </a:xfrm>
        </p:spPr>
        <p:txBody>
          <a:bodyPr/>
          <a:lstStyle>
            <a:lvl1pPr marL="0" indent="0" algn="ctr">
              <a:buNone/>
              <a:defRPr sz="2400" b="1">
                <a:solidFill>
                  <a:schemeClr val="bg1"/>
                </a:solidFill>
                <a:latin typeface="Trebuchet MS" panose="020B0603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dirty="0"/>
              <a:t>Asıl alt başlık stilini düzenlemek için tıklayın</a:t>
            </a:r>
          </a:p>
        </p:txBody>
      </p:sp>
      <p:sp>
        <p:nvSpPr>
          <p:cNvPr id="4" name="Veri Yer Tutucusu 3"/>
          <p:cNvSpPr>
            <a:spLocks noGrp="1"/>
          </p:cNvSpPr>
          <p:nvPr>
            <p:ph type="dt" sz="half" idx="10"/>
          </p:nvPr>
        </p:nvSpPr>
        <p:spPr/>
        <p:txBody>
          <a:bodyPr/>
          <a:lstStyle>
            <a:lvl1pPr>
              <a:defRPr>
                <a:latin typeface="Trebuchet MS" panose="020B0603020202020204" pitchFamily="34" charset="0"/>
              </a:defRPr>
            </a:lvl1pPr>
          </a:lstStyle>
          <a:p>
            <a:fld id="{F3EB8B75-7FD5-4F97-BE8C-91647E94F5B6}" type="datetime1">
              <a:rPr lang="tr-TR" smtClean="0"/>
              <a:t>11.09.2025</a:t>
            </a:fld>
            <a:endParaRPr lang="tr-TR"/>
          </a:p>
        </p:txBody>
      </p:sp>
      <p:sp>
        <p:nvSpPr>
          <p:cNvPr id="5" name="Alt Bilgi Yer Tutucusu 4"/>
          <p:cNvSpPr>
            <a:spLocks noGrp="1"/>
          </p:cNvSpPr>
          <p:nvPr>
            <p:ph type="ftr" sz="quarter" idx="11"/>
          </p:nvPr>
        </p:nvSpPr>
        <p:spPr>
          <a:xfrm>
            <a:off x="4038600" y="6356350"/>
            <a:ext cx="3816927" cy="365125"/>
          </a:xfrm>
        </p:spPr>
        <p:txBody>
          <a:bodyPr/>
          <a:lstStyle>
            <a:lvl1pPr>
              <a:defRPr>
                <a:latin typeface="Trebuchet MS" panose="020B0603020202020204" pitchFamily="34" charset="0"/>
              </a:defRPr>
            </a:lvl1pPr>
          </a:lstStyle>
          <a:p>
            <a:endParaRPr lang="tr-TR" dirty="0"/>
          </a:p>
        </p:txBody>
      </p:sp>
      <p:sp>
        <p:nvSpPr>
          <p:cNvPr id="6" name="Slayt Numarası Yer Tutucusu 5"/>
          <p:cNvSpPr>
            <a:spLocks noGrp="1"/>
          </p:cNvSpPr>
          <p:nvPr>
            <p:ph type="sldNum" sz="quarter" idx="12"/>
          </p:nvPr>
        </p:nvSpPr>
        <p:spPr/>
        <p:txBody>
          <a:bodyPr/>
          <a:lstStyle>
            <a:lvl1pPr>
              <a:defRPr>
                <a:latin typeface="Trebuchet MS" panose="020B0603020202020204" pitchFamily="34" charset="0"/>
              </a:defRPr>
            </a:lvl1pPr>
          </a:lstStyle>
          <a:p>
            <a:fld id="{049D871D-A53A-4C76-93BE-9AD77AC53DA7}" type="slidenum">
              <a:rPr lang="tr-TR" smtClean="0"/>
              <a:pPr/>
              <a:t>‹#›</a:t>
            </a:fld>
            <a:endParaRPr lang="tr-TR"/>
          </a:p>
        </p:txBody>
      </p:sp>
    </p:spTree>
    <p:extLst>
      <p:ext uri="{BB962C8B-B14F-4D97-AF65-F5344CB8AC3E}">
        <p14:creationId xmlns:p14="http://schemas.microsoft.com/office/powerpoint/2010/main" val="5485233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tıklayın</a:t>
            </a:r>
          </a:p>
        </p:txBody>
      </p:sp>
      <p:sp>
        <p:nvSpPr>
          <p:cNvPr id="3" name="Dikey Metin Yer Tutucusu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38F27430-D837-4599-9F1E-3692E2623C49}" type="datetime1">
              <a:rPr lang="tr-TR" smtClean="0"/>
              <a:t>11.09.2025</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49D871D-A53A-4C76-93BE-9AD77AC53DA7}" type="slidenum">
              <a:rPr lang="tr-TR" smtClean="0"/>
              <a:t>‹#›</a:t>
            </a:fld>
            <a:endParaRPr lang="tr-TR"/>
          </a:p>
        </p:txBody>
      </p:sp>
    </p:spTree>
    <p:extLst>
      <p:ext uri="{BB962C8B-B14F-4D97-AF65-F5344CB8AC3E}">
        <p14:creationId xmlns:p14="http://schemas.microsoft.com/office/powerpoint/2010/main" val="32450854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tıklayın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1F172EC7-FE4E-4903-939B-2E813A187491}" type="datetime1">
              <a:rPr lang="tr-TR" smtClean="0"/>
              <a:t>11.09.2025</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49D871D-A53A-4C76-93BE-9AD77AC53DA7}" type="slidenum">
              <a:rPr lang="tr-TR" smtClean="0"/>
              <a:t>‹#›</a:t>
            </a:fld>
            <a:endParaRPr lang="tr-TR"/>
          </a:p>
        </p:txBody>
      </p:sp>
    </p:spTree>
    <p:extLst>
      <p:ext uri="{BB962C8B-B14F-4D97-AF65-F5344CB8AC3E}">
        <p14:creationId xmlns:p14="http://schemas.microsoft.com/office/powerpoint/2010/main" val="220305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9" name="Resim 8">
            <a:extLst>
              <a:ext uri="{FF2B5EF4-FFF2-40B4-BE49-F238E27FC236}">
                <a16:creationId xmlns:a16="http://schemas.microsoft.com/office/drawing/2014/main" id="{C3E5FC08-E9B5-4E45-BE42-4FD2D3DB16B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Unvan 1"/>
          <p:cNvSpPr>
            <a:spLocks noGrp="1"/>
          </p:cNvSpPr>
          <p:nvPr>
            <p:ph type="title"/>
          </p:nvPr>
        </p:nvSpPr>
        <p:spPr>
          <a:xfrm>
            <a:off x="490450" y="734121"/>
            <a:ext cx="11396749" cy="795424"/>
          </a:xfrm>
        </p:spPr>
        <p:txBody>
          <a:bodyPr>
            <a:normAutofit/>
          </a:bodyPr>
          <a:lstStyle>
            <a:lvl1pPr>
              <a:defRPr sz="2400" b="1">
                <a:solidFill>
                  <a:srgbClr val="002060"/>
                </a:solidFill>
                <a:latin typeface="Trebuchet MS" panose="020B0603020202020204" pitchFamily="34" charset="0"/>
              </a:defRPr>
            </a:lvl1pPr>
          </a:lstStyle>
          <a:p>
            <a:r>
              <a:rPr lang="tr-TR" dirty="0"/>
              <a:t>Asıl başlık stili için tıklayın</a:t>
            </a:r>
          </a:p>
        </p:txBody>
      </p:sp>
      <p:sp>
        <p:nvSpPr>
          <p:cNvPr id="3" name="İçerik Yer Tutucusu 2"/>
          <p:cNvSpPr>
            <a:spLocks noGrp="1"/>
          </p:cNvSpPr>
          <p:nvPr>
            <p:ph idx="1"/>
          </p:nvPr>
        </p:nvSpPr>
        <p:spPr>
          <a:xfrm>
            <a:off x="490451" y="1825625"/>
            <a:ext cx="11396749" cy="4142913"/>
          </a:xfrm>
        </p:spPr>
        <p:txBody>
          <a:bodyPr>
            <a:normAutofit/>
          </a:bodyPr>
          <a:lstStyle>
            <a:lvl1pPr>
              <a:defRPr sz="1800">
                <a:solidFill>
                  <a:srgbClr val="002060"/>
                </a:solidFill>
                <a:latin typeface="Trebuchet MS" panose="020B0603020202020204" pitchFamily="34" charset="0"/>
              </a:defRPr>
            </a:lvl1pPr>
            <a:lvl2pPr marL="685800" indent="-228600">
              <a:buFont typeface="Wingdings" panose="05000000000000000000" pitchFamily="2" charset="2"/>
              <a:buChar char="ü"/>
              <a:defRPr sz="1800">
                <a:solidFill>
                  <a:srgbClr val="002060"/>
                </a:solidFill>
                <a:latin typeface="Trebuchet MS" panose="020B0603020202020204" pitchFamily="34" charset="0"/>
              </a:defRPr>
            </a:lvl2pPr>
            <a:lvl3pPr marL="1143000" indent="-228600">
              <a:buFont typeface="Wingdings" panose="05000000000000000000" pitchFamily="2" charset="2"/>
              <a:buChar char="§"/>
              <a:defRPr sz="1800">
                <a:solidFill>
                  <a:srgbClr val="002060"/>
                </a:solidFill>
                <a:latin typeface="Trebuchet MS" panose="020B0603020202020204" pitchFamily="34" charset="0"/>
              </a:defRPr>
            </a:lvl3pPr>
            <a:lvl4pPr marL="1600200" indent="-228600">
              <a:buFont typeface="Wingdings" panose="05000000000000000000" pitchFamily="2" charset="2"/>
              <a:buChar char="Ø"/>
              <a:defRPr sz="1800">
                <a:solidFill>
                  <a:srgbClr val="002060"/>
                </a:solidFill>
                <a:latin typeface="Trebuchet MS" panose="020B0603020202020204" pitchFamily="34" charset="0"/>
              </a:defRPr>
            </a:lvl4pPr>
            <a:lvl5pPr marL="2057400" indent="-228600">
              <a:buFont typeface="Wingdings" panose="05000000000000000000" pitchFamily="2" charset="2"/>
              <a:buChar char="v"/>
              <a:defRPr sz="1800">
                <a:solidFill>
                  <a:srgbClr val="002060"/>
                </a:solidFill>
                <a:latin typeface="Trebuchet MS" panose="020B0603020202020204" pitchFamily="34" charset="0"/>
              </a:defRPr>
            </a:lvl5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4" name="Veri Yer Tutucusu 3"/>
          <p:cNvSpPr>
            <a:spLocks noGrp="1"/>
          </p:cNvSpPr>
          <p:nvPr>
            <p:ph type="dt" sz="half" idx="10"/>
          </p:nvPr>
        </p:nvSpPr>
        <p:spPr>
          <a:xfrm>
            <a:off x="4189616" y="6248286"/>
            <a:ext cx="1463040" cy="365125"/>
          </a:xfrm>
        </p:spPr>
        <p:txBody>
          <a:bodyPr/>
          <a:lstStyle>
            <a:lvl1pPr algn="ctr">
              <a:defRPr>
                <a:solidFill>
                  <a:schemeClr val="bg1"/>
                </a:solidFill>
                <a:latin typeface="Trebuchet MS" panose="020B0603020202020204" pitchFamily="34" charset="0"/>
              </a:defRPr>
            </a:lvl1pPr>
          </a:lstStyle>
          <a:p>
            <a:fld id="{233D56A2-52AC-4FCB-99F2-A51B885A37F3}" type="datetime1">
              <a:rPr lang="tr-TR" smtClean="0"/>
              <a:t>11.09.2025</a:t>
            </a:fld>
            <a:endParaRPr lang="tr-TR"/>
          </a:p>
        </p:txBody>
      </p:sp>
      <p:sp>
        <p:nvSpPr>
          <p:cNvPr id="5" name="Alt Bilgi Yer Tutucusu 4"/>
          <p:cNvSpPr>
            <a:spLocks noGrp="1"/>
          </p:cNvSpPr>
          <p:nvPr>
            <p:ph type="ftr" sz="quarter" idx="11"/>
          </p:nvPr>
        </p:nvSpPr>
        <p:spPr>
          <a:xfrm>
            <a:off x="7373388" y="6258213"/>
            <a:ext cx="1307177" cy="365125"/>
          </a:xfrm>
        </p:spPr>
        <p:txBody>
          <a:bodyPr/>
          <a:lstStyle>
            <a:lvl1pPr>
              <a:defRPr>
                <a:solidFill>
                  <a:schemeClr val="bg1"/>
                </a:solidFill>
                <a:latin typeface="Trebuchet MS" panose="020B0603020202020204" pitchFamily="34" charset="0"/>
              </a:defRPr>
            </a:lvl1pPr>
          </a:lstStyle>
          <a:p>
            <a:endParaRPr lang="tr-TR" dirty="0"/>
          </a:p>
        </p:txBody>
      </p:sp>
      <p:sp>
        <p:nvSpPr>
          <p:cNvPr id="6" name="Slayt Numarası Yer Tutucusu 5"/>
          <p:cNvSpPr>
            <a:spLocks noGrp="1"/>
          </p:cNvSpPr>
          <p:nvPr>
            <p:ph type="sldNum" sz="quarter" idx="12"/>
          </p:nvPr>
        </p:nvSpPr>
        <p:spPr>
          <a:xfrm>
            <a:off x="11155680" y="6270047"/>
            <a:ext cx="731520" cy="365125"/>
          </a:xfrm>
        </p:spPr>
        <p:txBody>
          <a:bodyPr/>
          <a:lstStyle>
            <a:lvl1pPr>
              <a:defRPr>
                <a:solidFill>
                  <a:schemeClr val="bg1"/>
                </a:solidFill>
                <a:latin typeface="Trebuchet MS" panose="020B0603020202020204" pitchFamily="34" charset="0"/>
              </a:defRPr>
            </a:lvl1pPr>
          </a:lstStyle>
          <a:p>
            <a:fld id="{049D871D-A53A-4C76-93BE-9AD77AC53DA7}" type="slidenum">
              <a:rPr lang="tr-TR" smtClean="0"/>
              <a:pPr/>
              <a:t>‹#›</a:t>
            </a:fld>
            <a:endParaRPr lang="tr-TR"/>
          </a:p>
        </p:txBody>
      </p:sp>
    </p:spTree>
    <p:extLst>
      <p:ext uri="{BB962C8B-B14F-4D97-AF65-F5344CB8AC3E}">
        <p14:creationId xmlns:p14="http://schemas.microsoft.com/office/powerpoint/2010/main" val="2298517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tıklayın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p:cNvSpPr>
            <a:spLocks noGrp="1"/>
          </p:cNvSpPr>
          <p:nvPr>
            <p:ph type="dt" sz="half" idx="10"/>
          </p:nvPr>
        </p:nvSpPr>
        <p:spPr/>
        <p:txBody>
          <a:bodyPr/>
          <a:lstStyle/>
          <a:p>
            <a:fld id="{3DF31CA7-DD67-49AB-A74D-A7430F8FCA6C}" type="datetime1">
              <a:rPr lang="tr-TR" smtClean="0"/>
              <a:t>11.09.2025</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49D871D-A53A-4C76-93BE-9AD77AC53DA7}" type="slidenum">
              <a:rPr lang="tr-TR" smtClean="0"/>
              <a:t>‹#›</a:t>
            </a:fld>
            <a:endParaRPr lang="tr-TR"/>
          </a:p>
        </p:txBody>
      </p:sp>
    </p:spTree>
    <p:extLst>
      <p:ext uri="{BB962C8B-B14F-4D97-AF65-F5344CB8AC3E}">
        <p14:creationId xmlns:p14="http://schemas.microsoft.com/office/powerpoint/2010/main" val="15422014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ki İçerik">
    <p:spTree>
      <p:nvGrpSpPr>
        <p:cNvPr id="1" name=""/>
        <p:cNvGrpSpPr/>
        <p:nvPr/>
      </p:nvGrpSpPr>
      <p:grpSpPr>
        <a:xfrm>
          <a:off x="0" y="0"/>
          <a:ext cx="0" cy="0"/>
          <a:chOff x="0" y="0"/>
          <a:chExt cx="0" cy="0"/>
        </a:xfrm>
      </p:grpSpPr>
      <p:pic>
        <p:nvPicPr>
          <p:cNvPr id="7" name="Resim 6">
            <a:extLst>
              <a:ext uri="{FF2B5EF4-FFF2-40B4-BE49-F238E27FC236}">
                <a16:creationId xmlns:a16="http://schemas.microsoft.com/office/drawing/2014/main" id="{808EE462-20A8-406F-ADA5-5595E3C3577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sp>
        <p:nvSpPr>
          <p:cNvPr id="3" name="İçerik Yer Tutucusu 2"/>
          <p:cNvSpPr>
            <a:spLocks noGrp="1"/>
          </p:cNvSpPr>
          <p:nvPr>
            <p:ph sz="half" idx="1"/>
          </p:nvPr>
        </p:nvSpPr>
        <p:spPr>
          <a:xfrm>
            <a:off x="490450" y="1825625"/>
            <a:ext cx="5529350" cy="4093037"/>
          </a:xfrm>
        </p:spPr>
        <p:txBody>
          <a:bodyPr>
            <a:normAutofit/>
          </a:bodyPr>
          <a:lstStyle>
            <a:lvl1pPr marL="228600" marR="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sz="1800">
                <a:solidFill>
                  <a:srgbClr val="002060"/>
                </a:solidFill>
                <a:latin typeface="Trebuchet MS" panose="020B0603020202020204" pitchFamily="34" charset="0"/>
              </a:defRPr>
            </a:lvl1pPr>
            <a:lvl2pPr marL="685800" marR="0"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800">
                <a:solidFill>
                  <a:srgbClr val="002060"/>
                </a:solidFill>
                <a:latin typeface="Trebuchet MS" panose="020B0603020202020204" pitchFamily="34" charset="0"/>
              </a:defRPr>
            </a:lvl2pPr>
            <a:lvl3pPr marL="1143000" marR="0"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800">
                <a:solidFill>
                  <a:srgbClr val="002060"/>
                </a:solidFill>
                <a:latin typeface="Trebuchet MS" panose="020B0603020202020204" pitchFamily="34" charset="0"/>
              </a:defRPr>
            </a:lvl3pPr>
            <a:lvl4pPr marL="1600200" marR="0"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800">
                <a:solidFill>
                  <a:srgbClr val="002060"/>
                </a:solidFill>
                <a:latin typeface="Trebuchet MS" panose="020B0603020202020204" pitchFamily="34" charset="0"/>
              </a:defRPr>
            </a:lvl4pPr>
            <a:lvl5pPr marL="2057400" marR="0"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800">
                <a:solidFill>
                  <a:srgbClr val="002060"/>
                </a:solidFill>
                <a:latin typeface="Trebuchet MS" panose="020B0603020202020204" pitchFamily="34" charset="0"/>
              </a:defRPr>
            </a:lvl5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4" name="İçerik Yer Tutucusu 3"/>
          <p:cNvSpPr>
            <a:spLocks noGrp="1"/>
          </p:cNvSpPr>
          <p:nvPr>
            <p:ph sz="half" idx="2"/>
          </p:nvPr>
        </p:nvSpPr>
        <p:spPr>
          <a:xfrm>
            <a:off x="6172199" y="1825625"/>
            <a:ext cx="5714999" cy="4093037"/>
          </a:xfrm>
        </p:spPr>
        <p:txBody>
          <a:bodyPr>
            <a:normAutofit/>
          </a:bodyPr>
          <a:lstStyle>
            <a:lvl1pPr>
              <a:defRPr sz="1800">
                <a:solidFill>
                  <a:srgbClr val="002060"/>
                </a:solidFill>
                <a:latin typeface="Trebuchet MS" panose="020B0603020202020204" pitchFamily="34" charset="0"/>
              </a:defRPr>
            </a:lvl1pPr>
            <a:lvl2pPr>
              <a:defRPr sz="1800">
                <a:solidFill>
                  <a:srgbClr val="002060"/>
                </a:solidFill>
                <a:latin typeface="Trebuchet MS" panose="020B0603020202020204" pitchFamily="34" charset="0"/>
              </a:defRPr>
            </a:lvl2pPr>
            <a:lvl3pPr>
              <a:defRPr sz="1800">
                <a:solidFill>
                  <a:srgbClr val="002060"/>
                </a:solidFill>
                <a:latin typeface="Trebuchet MS" panose="020B0603020202020204" pitchFamily="34" charset="0"/>
              </a:defRPr>
            </a:lvl3pPr>
            <a:lvl4pPr>
              <a:defRPr sz="1800">
                <a:solidFill>
                  <a:srgbClr val="002060"/>
                </a:solidFill>
                <a:latin typeface="Trebuchet MS" panose="020B0603020202020204" pitchFamily="34" charset="0"/>
              </a:defRPr>
            </a:lvl4pPr>
            <a:lvl5pPr>
              <a:defRPr sz="1800">
                <a:solidFill>
                  <a:srgbClr val="002060"/>
                </a:solidFill>
                <a:latin typeface="Trebuchet MS" panose="020B0603020202020204" pitchFamily="34" charset="0"/>
              </a:defRPr>
            </a:lvl5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9" name="Unvan 1"/>
          <p:cNvSpPr>
            <a:spLocks noGrp="1"/>
          </p:cNvSpPr>
          <p:nvPr>
            <p:ph type="title"/>
          </p:nvPr>
        </p:nvSpPr>
        <p:spPr>
          <a:xfrm>
            <a:off x="490450" y="734121"/>
            <a:ext cx="11396749" cy="795424"/>
          </a:xfrm>
        </p:spPr>
        <p:txBody>
          <a:bodyPr>
            <a:normAutofit/>
          </a:bodyPr>
          <a:lstStyle>
            <a:lvl1pPr>
              <a:defRPr sz="2400" b="1">
                <a:solidFill>
                  <a:srgbClr val="002060"/>
                </a:solidFill>
                <a:latin typeface="Trebuchet MS" panose="020B0603020202020204" pitchFamily="34" charset="0"/>
              </a:defRPr>
            </a:lvl1pPr>
          </a:lstStyle>
          <a:p>
            <a:r>
              <a:rPr lang="tr-TR" dirty="0"/>
              <a:t>Asıl başlık stili için tıklayın</a:t>
            </a:r>
          </a:p>
        </p:txBody>
      </p:sp>
      <p:sp>
        <p:nvSpPr>
          <p:cNvPr id="10" name="Veri Yer Tutucusu 3"/>
          <p:cNvSpPr>
            <a:spLocks noGrp="1"/>
          </p:cNvSpPr>
          <p:nvPr>
            <p:ph type="dt" sz="half" idx="10"/>
          </p:nvPr>
        </p:nvSpPr>
        <p:spPr>
          <a:xfrm>
            <a:off x="4189616" y="6248286"/>
            <a:ext cx="1463040" cy="365125"/>
          </a:xfrm>
        </p:spPr>
        <p:txBody>
          <a:bodyPr/>
          <a:lstStyle>
            <a:lvl1pPr algn="ctr">
              <a:defRPr>
                <a:solidFill>
                  <a:schemeClr val="bg1"/>
                </a:solidFill>
                <a:latin typeface="Trebuchet MS" panose="020B0603020202020204" pitchFamily="34" charset="0"/>
              </a:defRPr>
            </a:lvl1pPr>
          </a:lstStyle>
          <a:p>
            <a:fld id="{EB5CBEAF-3F00-4136-8429-D5FAE033A3CE}" type="datetime1">
              <a:rPr lang="tr-TR" smtClean="0"/>
              <a:t>11.09.2025</a:t>
            </a:fld>
            <a:endParaRPr lang="tr-TR"/>
          </a:p>
        </p:txBody>
      </p:sp>
      <p:sp>
        <p:nvSpPr>
          <p:cNvPr id="11" name="Alt Bilgi Yer Tutucusu 4"/>
          <p:cNvSpPr>
            <a:spLocks noGrp="1"/>
          </p:cNvSpPr>
          <p:nvPr>
            <p:ph type="ftr" sz="quarter" idx="11"/>
          </p:nvPr>
        </p:nvSpPr>
        <p:spPr>
          <a:xfrm>
            <a:off x="7373388" y="6258213"/>
            <a:ext cx="1307177" cy="365125"/>
          </a:xfrm>
        </p:spPr>
        <p:txBody>
          <a:bodyPr/>
          <a:lstStyle>
            <a:lvl1pPr>
              <a:defRPr>
                <a:solidFill>
                  <a:schemeClr val="bg1"/>
                </a:solidFill>
                <a:latin typeface="Trebuchet MS" panose="020B0603020202020204" pitchFamily="34" charset="0"/>
              </a:defRPr>
            </a:lvl1pPr>
          </a:lstStyle>
          <a:p>
            <a:endParaRPr lang="tr-TR" dirty="0"/>
          </a:p>
        </p:txBody>
      </p:sp>
      <p:sp>
        <p:nvSpPr>
          <p:cNvPr id="12" name="Slayt Numarası Yer Tutucusu 5"/>
          <p:cNvSpPr>
            <a:spLocks noGrp="1"/>
          </p:cNvSpPr>
          <p:nvPr>
            <p:ph type="sldNum" sz="quarter" idx="12"/>
          </p:nvPr>
        </p:nvSpPr>
        <p:spPr>
          <a:xfrm>
            <a:off x="11155680" y="6270047"/>
            <a:ext cx="731520" cy="365125"/>
          </a:xfrm>
        </p:spPr>
        <p:txBody>
          <a:bodyPr/>
          <a:lstStyle>
            <a:lvl1pPr>
              <a:defRPr>
                <a:solidFill>
                  <a:schemeClr val="bg1"/>
                </a:solidFill>
                <a:latin typeface="Trebuchet MS" panose="020B0603020202020204" pitchFamily="34" charset="0"/>
              </a:defRPr>
            </a:lvl1pPr>
          </a:lstStyle>
          <a:p>
            <a:fld id="{049D871D-A53A-4C76-93BE-9AD77AC53DA7}" type="slidenum">
              <a:rPr lang="tr-TR" smtClean="0"/>
              <a:pPr/>
              <a:t>‹#›</a:t>
            </a:fld>
            <a:endParaRPr lang="tr-TR"/>
          </a:p>
        </p:txBody>
      </p:sp>
    </p:spTree>
    <p:extLst>
      <p:ext uri="{BB962C8B-B14F-4D97-AF65-F5344CB8AC3E}">
        <p14:creationId xmlns:p14="http://schemas.microsoft.com/office/powerpoint/2010/main" val="39504084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tıklayın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5B5F4F10-017C-4260-93E2-B730AAE19AFB}" type="datetime1">
              <a:rPr lang="tr-TR" smtClean="0"/>
              <a:t>11.09.2025</a:t>
            </a:fld>
            <a:endParaRPr lang="tr-TR"/>
          </a:p>
        </p:txBody>
      </p:sp>
      <p:sp>
        <p:nvSpPr>
          <p:cNvPr id="8" name="Alt 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49D871D-A53A-4C76-93BE-9AD77AC53DA7}" type="slidenum">
              <a:rPr lang="tr-TR" smtClean="0"/>
              <a:t>‹#›</a:t>
            </a:fld>
            <a:endParaRPr lang="tr-TR"/>
          </a:p>
        </p:txBody>
      </p:sp>
    </p:spTree>
    <p:extLst>
      <p:ext uri="{BB962C8B-B14F-4D97-AF65-F5344CB8AC3E}">
        <p14:creationId xmlns:p14="http://schemas.microsoft.com/office/powerpoint/2010/main" val="33636500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tıklayın</a:t>
            </a:r>
          </a:p>
        </p:txBody>
      </p:sp>
      <p:sp>
        <p:nvSpPr>
          <p:cNvPr id="3" name="Veri Yer Tutucusu 2"/>
          <p:cNvSpPr>
            <a:spLocks noGrp="1"/>
          </p:cNvSpPr>
          <p:nvPr>
            <p:ph type="dt" sz="half" idx="10"/>
          </p:nvPr>
        </p:nvSpPr>
        <p:spPr/>
        <p:txBody>
          <a:bodyPr/>
          <a:lstStyle/>
          <a:p>
            <a:fld id="{62B7C920-05E7-4A27-B77F-19D2046D5BDD}" type="datetime1">
              <a:rPr lang="tr-TR" smtClean="0"/>
              <a:t>11.09.2025</a:t>
            </a:fld>
            <a:endParaRPr lang="tr-TR"/>
          </a:p>
        </p:txBody>
      </p:sp>
      <p:sp>
        <p:nvSpPr>
          <p:cNvPr id="4" name="Alt 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49D871D-A53A-4C76-93BE-9AD77AC53DA7}" type="slidenum">
              <a:rPr lang="tr-TR" smtClean="0"/>
              <a:t>‹#›</a:t>
            </a:fld>
            <a:endParaRPr lang="tr-TR"/>
          </a:p>
        </p:txBody>
      </p:sp>
    </p:spTree>
    <p:extLst>
      <p:ext uri="{BB962C8B-B14F-4D97-AF65-F5344CB8AC3E}">
        <p14:creationId xmlns:p14="http://schemas.microsoft.com/office/powerpoint/2010/main" val="2052428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D05A02E-835F-452C-80DB-56D5D139F98A}" type="datetime1">
              <a:rPr lang="tr-TR" smtClean="0"/>
              <a:t>11.09.2025</a:t>
            </a:fld>
            <a:endParaRPr lang="tr-TR"/>
          </a:p>
        </p:txBody>
      </p:sp>
      <p:sp>
        <p:nvSpPr>
          <p:cNvPr id="3" name="Alt 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49D871D-A53A-4C76-93BE-9AD77AC53DA7}" type="slidenum">
              <a:rPr lang="tr-TR" smtClean="0"/>
              <a:t>‹#›</a:t>
            </a:fld>
            <a:endParaRPr lang="tr-TR"/>
          </a:p>
        </p:txBody>
      </p:sp>
    </p:spTree>
    <p:extLst>
      <p:ext uri="{BB962C8B-B14F-4D97-AF65-F5344CB8AC3E}">
        <p14:creationId xmlns:p14="http://schemas.microsoft.com/office/powerpoint/2010/main" val="21176403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aşlıklı İçerik">
    <p:spTree>
      <p:nvGrpSpPr>
        <p:cNvPr id="1" name=""/>
        <p:cNvGrpSpPr/>
        <p:nvPr/>
      </p:nvGrpSpPr>
      <p:grpSpPr>
        <a:xfrm>
          <a:off x="0" y="0"/>
          <a:ext cx="0" cy="0"/>
          <a:chOff x="0" y="0"/>
          <a:chExt cx="0" cy="0"/>
        </a:xfrm>
      </p:grpSpPr>
      <p:pic>
        <p:nvPicPr>
          <p:cNvPr id="3" name="Resim 2">
            <a:extLst>
              <a:ext uri="{FF2B5EF4-FFF2-40B4-BE49-F238E27FC236}">
                <a16:creationId xmlns:a16="http://schemas.microsoft.com/office/drawing/2014/main" id="{10E0616E-0E2B-4684-B4EA-15307089522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0" name="Dikdörtgen 9"/>
          <p:cNvSpPr/>
          <p:nvPr userDrawn="1"/>
        </p:nvSpPr>
        <p:spPr>
          <a:xfrm>
            <a:off x="1097280" y="1109749"/>
            <a:ext cx="10314432" cy="4044141"/>
          </a:xfrm>
          <a:prstGeom prst="rect">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latin typeface="Trebuchet MS" panose="020B0603020202020204" pitchFamily="34" charset="0"/>
            </a:endParaRPr>
          </a:p>
        </p:txBody>
      </p:sp>
      <p:sp>
        <p:nvSpPr>
          <p:cNvPr id="11" name="Unvan 1"/>
          <p:cNvSpPr>
            <a:spLocks noGrp="1"/>
          </p:cNvSpPr>
          <p:nvPr>
            <p:ph type="title" hasCustomPrompt="1"/>
          </p:nvPr>
        </p:nvSpPr>
        <p:spPr>
          <a:xfrm>
            <a:off x="1097280" y="1109749"/>
            <a:ext cx="10314432" cy="4044141"/>
          </a:xfrm>
        </p:spPr>
        <p:txBody>
          <a:bodyPr anchor="b"/>
          <a:lstStyle>
            <a:lvl1pPr>
              <a:defRPr sz="1800">
                <a:solidFill>
                  <a:srgbClr val="002060"/>
                </a:solidFill>
                <a:latin typeface="Trebuchet MS" panose="020B0603020202020204" pitchFamily="34" charset="0"/>
              </a:defRPr>
            </a:lvl1pPr>
          </a:lstStyle>
          <a:p>
            <a:r>
              <a:rPr lang="tr-TR" dirty="0"/>
              <a:t>Asıl başlık stili için tıklayın</a:t>
            </a:r>
            <a:br>
              <a:rPr lang="tr-TR" dirty="0"/>
            </a:br>
            <a:br>
              <a:rPr lang="tr-TR" dirty="0"/>
            </a:br>
            <a:br>
              <a:rPr lang="tr-TR" dirty="0"/>
            </a:br>
            <a:endParaRPr lang="tr-TR" dirty="0"/>
          </a:p>
        </p:txBody>
      </p:sp>
      <p:sp>
        <p:nvSpPr>
          <p:cNvPr id="12" name="Dikdörtgen 11">
            <a:extLst>
              <a:ext uri="{FF2B5EF4-FFF2-40B4-BE49-F238E27FC236}">
                <a16:creationId xmlns:a16="http://schemas.microsoft.com/office/drawing/2014/main" id="{497C58DB-B3CE-4181-9660-A67C781B0CEC}"/>
              </a:ext>
            </a:extLst>
          </p:cNvPr>
          <p:cNvSpPr/>
          <p:nvPr userDrawn="1"/>
        </p:nvSpPr>
        <p:spPr>
          <a:xfrm>
            <a:off x="1688592" y="5153890"/>
            <a:ext cx="10314432" cy="862861"/>
          </a:xfrm>
          <a:prstGeom prst="rect">
            <a:avLst/>
          </a:prstGeom>
          <a:solidFill>
            <a:srgbClr val="3A29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dirty="0">
              <a:latin typeface="Trebuchet MS" panose="020B0603020202020204" pitchFamily="34" charset="0"/>
            </a:endParaRPr>
          </a:p>
        </p:txBody>
      </p:sp>
    </p:spTree>
    <p:extLst>
      <p:ext uri="{BB962C8B-B14F-4D97-AF65-F5344CB8AC3E}">
        <p14:creationId xmlns:p14="http://schemas.microsoft.com/office/powerpoint/2010/main" val="844740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tıklayın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B1782794-D9C5-4A3E-A3D9-6F7F6954A92F}" type="datetime1">
              <a:rPr lang="tr-TR" smtClean="0"/>
              <a:t>11.09.2025</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49D871D-A53A-4C76-93BE-9AD77AC53DA7}" type="slidenum">
              <a:rPr lang="tr-TR" smtClean="0"/>
              <a:t>‹#›</a:t>
            </a:fld>
            <a:endParaRPr lang="tr-TR"/>
          </a:p>
        </p:txBody>
      </p:sp>
    </p:spTree>
    <p:extLst>
      <p:ext uri="{BB962C8B-B14F-4D97-AF65-F5344CB8AC3E}">
        <p14:creationId xmlns:p14="http://schemas.microsoft.com/office/powerpoint/2010/main" val="11446966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dirty="0"/>
              <a:t>Asıl başlık stili için tıklayın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916A2C-66B5-4279-B980-40DCB8DE51C0}" type="datetime1">
              <a:rPr lang="tr-TR" smtClean="0"/>
              <a:t>11.09.2025</a:t>
            </a:fld>
            <a:endParaRPr lang="tr-TR"/>
          </a:p>
        </p:txBody>
      </p:sp>
      <p:sp>
        <p:nvSpPr>
          <p:cNvPr id="5" name="Alt 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9D871D-A53A-4C76-93BE-9AD77AC53DA7}" type="slidenum">
              <a:rPr lang="tr-TR" smtClean="0"/>
              <a:t>‹#›</a:t>
            </a:fld>
            <a:endParaRPr lang="tr-TR"/>
          </a:p>
        </p:txBody>
      </p:sp>
    </p:spTree>
    <p:extLst>
      <p:ext uri="{BB962C8B-B14F-4D97-AF65-F5344CB8AC3E}">
        <p14:creationId xmlns:p14="http://schemas.microsoft.com/office/powerpoint/2010/main" val="24725025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374904" y="1949336"/>
            <a:ext cx="9905169" cy="848728"/>
          </a:xfrm>
        </p:spPr>
        <p:txBody>
          <a:bodyPr>
            <a:normAutofit/>
          </a:bodyPr>
          <a:lstStyle/>
          <a:p>
            <a:r>
              <a:rPr lang="tr-TR" dirty="0" err="1"/>
              <a:t>Prompt</a:t>
            </a:r>
            <a:r>
              <a:rPr lang="tr-TR" dirty="0"/>
              <a:t> Mühendisliği</a:t>
            </a:r>
            <a:endParaRPr lang="tr-TR" dirty="0">
              <a:latin typeface="Trebuchet MS" panose="020B0603020202020204" pitchFamily="34" charset="0"/>
              <a:ea typeface="Tahoma" panose="020B0604030504040204" pitchFamily="34" charset="0"/>
              <a:cs typeface="Tahoma" panose="020B0604030504040204" pitchFamily="34" charset="0"/>
            </a:endParaRPr>
          </a:p>
        </p:txBody>
      </p:sp>
      <p:sp>
        <p:nvSpPr>
          <p:cNvPr id="3" name="Alt Başlık 2"/>
          <p:cNvSpPr>
            <a:spLocks noGrp="1"/>
          </p:cNvSpPr>
          <p:nvPr>
            <p:ph type="subTitle" idx="1"/>
          </p:nvPr>
        </p:nvSpPr>
        <p:spPr>
          <a:xfrm>
            <a:off x="374904" y="3137224"/>
            <a:ext cx="6884878" cy="848728"/>
          </a:xfrm>
        </p:spPr>
        <p:txBody>
          <a:bodyPr>
            <a:normAutofit/>
          </a:bodyPr>
          <a:lstStyle/>
          <a:p>
            <a:r>
              <a:rPr lang="tr-TR" dirty="0"/>
              <a:t>Dr. </a:t>
            </a:r>
            <a:r>
              <a:rPr lang="tr-TR" dirty="0" err="1"/>
              <a:t>Öğr</a:t>
            </a:r>
            <a:r>
              <a:rPr lang="tr-TR" dirty="0"/>
              <a:t>. Üyesi Ayhan ARISOY</a:t>
            </a:r>
            <a:br>
              <a:rPr lang="tr-TR" dirty="0"/>
            </a:br>
            <a:r>
              <a:rPr lang="tr-TR" sz="1800" b="0" dirty="0">
                <a:solidFill>
                  <a:schemeClr val="accent4">
                    <a:lumMod val="60000"/>
                    <a:lumOff val="40000"/>
                  </a:schemeClr>
                </a:solidFill>
              </a:rPr>
              <a:t>aarisoy@mehmetakif.edu.tr</a:t>
            </a:r>
            <a:endParaRPr lang="tr-TR" b="0" dirty="0">
              <a:solidFill>
                <a:schemeClr val="accent4">
                  <a:lumMod val="60000"/>
                  <a:lumOff val="40000"/>
                </a:schemeClr>
              </a:solidFill>
            </a:endParaRPr>
          </a:p>
        </p:txBody>
      </p:sp>
      <p:sp>
        <p:nvSpPr>
          <p:cNvPr id="4" name="Paralelkenar 3">
            <a:extLst>
              <a:ext uri="{FF2B5EF4-FFF2-40B4-BE49-F238E27FC236}">
                <a16:creationId xmlns:a16="http://schemas.microsoft.com/office/drawing/2014/main" id="{ECF64E49-34BA-4A91-B6B7-16B4A394426F}"/>
              </a:ext>
            </a:extLst>
          </p:cNvPr>
          <p:cNvSpPr/>
          <p:nvPr/>
        </p:nvSpPr>
        <p:spPr>
          <a:xfrm>
            <a:off x="10058398" y="1533237"/>
            <a:ext cx="2022764" cy="1921164"/>
          </a:xfrm>
          <a:prstGeom prst="parallelogram">
            <a:avLst/>
          </a:prstGeom>
          <a:solidFill>
            <a:srgbClr val="3A29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a:t>4. HAFTA</a:t>
            </a:r>
          </a:p>
        </p:txBody>
      </p:sp>
    </p:spTree>
    <p:extLst>
      <p:ext uri="{BB962C8B-B14F-4D97-AF65-F5344CB8AC3E}">
        <p14:creationId xmlns:p14="http://schemas.microsoft.com/office/powerpoint/2010/main" val="22049249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p:txBody>
          <a:bodyPr/>
          <a:lstStyle/>
          <a:p>
            <a:r>
              <a:rPr lang="tr-TR" dirty="0"/>
              <a:t>Hafıza Destekli ve Belirsizlik Azaltıcı İstemler</a:t>
            </a:r>
          </a:p>
        </p:txBody>
      </p:sp>
      <p:sp>
        <p:nvSpPr>
          <p:cNvPr id="9" name="İçerik Yer Tutucusu 8"/>
          <p:cNvSpPr>
            <a:spLocks noGrp="1"/>
          </p:cNvSpPr>
          <p:nvPr>
            <p:ph idx="1"/>
          </p:nvPr>
        </p:nvSpPr>
        <p:spPr>
          <a:xfrm>
            <a:off x="490451" y="1529545"/>
            <a:ext cx="11396749" cy="4438993"/>
          </a:xfrm>
        </p:spPr>
        <p:txBody>
          <a:bodyPr>
            <a:normAutofit/>
          </a:bodyPr>
          <a:lstStyle/>
          <a:p>
            <a:r>
              <a:rPr lang="tr-TR" b="1" dirty="0"/>
              <a:t>Hafıza Destekli:</a:t>
            </a:r>
            <a:br>
              <a:rPr lang="tr-TR" dirty="0"/>
            </a:br>
            <a:r>
              <a:rPr lang="tr-TR" dirty="0"/>
              <a:t>Önceden yapılan tartışmayı ve bilgiler hatırlatılarak bağlamın sürdürülebilirliği sağlanabilir.</a:t>
            </a:r>
          </a:p>
          <a:p>
            <a:r>
              <a:rPr lang="tr-TR" b="1" dirty="0"/>
              <a:t>Uygulama Örnek:</a:t>
            </a:r>
            <a:br>
              <a:rPr lang="tr-TR" dirty="0"/>
            </a:br>
            <a:r>
              <a:rPr lang="tr-TR" dirty="0"/>
              <a:t>“Daha önce sağlık teknolojilerinden bahsetmiştik. Yeni soruma, önceki bilgilerden yola çıkarak cevap ver.”</a:t>
            </a:r>
            <a:br>
              <a:rPr lang="tr-TR" dirty="0"/>
            </a:br>
            <a:r>
              <a:rPr lang="tr-TR" dirty="0"/>
              <a:t>Bu, modelin önceki konularla tutarlı yanıtlar üretmesini sağlar.</a:t>
            </a:r>
          </a:p>
          <a:p>
            <a:r>
              <a:rPr lang="tr-TR" b="1" dirty="0"/>
              <a:t>Belirsizlik Azaltıcı:</a:t>
            </a:r>
            <a:br>
              <a:rPr lang="tr-TR" dirty="0"/>
            </a:br>
            <a:r>
              <a:rPr lang="tr-TR" dirty="0"/>
              <a:t>Modelden, kesin ve güvenilir bilgiler istemek.</a:t>
            </a:r>
          </a:p>
          <a:p>
            <a:r>
              <a:rPr lang="tr-TR" b="1" dirty="0"/>
              <a:t>Uygulama Örnek:</a:t>
            </a:r>
            <a:br>
              <a:rPr lang="tr-TR" dirty="0"/>
            </a:br>
            <a:r>
              <a:rPr lang="tr-TR" dirty="0"/>
              <a:t>“Bu konuda yüksek güvenilirlik sağlayan kaynaklara dayanarak, kesin bilgi ver.”</a:t>
            </a:r>
            <a:br>
              <a:rPr lang="tr-TR" dirty="0"/>
            </a:br>
            <a:r>
              <a:rPr lang="tr-TR" dirty="0"/>
              <a:t>veya</a:t>
            </a:r>
            <a:br>
              <a:rPr lang="tr-TR" dirty="0"/>
            </a:br>
            <a:r>
              <a:rPr lang="tr-TR" dirty="0"/>
              <a:t>“Gerçeklik açısından en iyi ve en güncel veriyi kullan.”</a:t>
            </a:r>
          </a:p>
          <a:p>
            <a:r>
              <a:rPr lang="tr-TR" b="1" dirty="0"/>
              <a:t>Zorlayıcı İstemler:</a:t>
            </a:r>
            <a:br>
              <a:rPr lang="tr-TR" dirty="0"/>
            </a:br>
            <a:r>
              <a:rPr lang="tr-TR" dirty="0"/>
              <a:t>Modelden geleneksel çözümlerin dışına çıkmasını istemek.</a:t>
            </a:r>
          </a:p>
          <a:p>
            <a:r>
              <a:rPr lang="tr-TR" b="1" dirty="0"/>
              <a:t>Örnek:</a:t>
            </a:r>
            <a:br>
              <a:rPr lang="tr-TR" dirty="0"/>
            </a:br>
            <a:r>
              <a:rPr lang="tr-TR" dirty="0"/>
              <a:t>“Alışılmışın dışında, yaratıcı ve yeni bir fikir öner.”</a:t>
            </a:r>
          </a:p>
        </p:txBody>
      </p:sp>
    </p:spTree>
    <p:extLst>
      <p:ext uri="{BB962C8B-B14F-4D97-AF65-F5344CB8AC3E}">
        <p14:creationId xmlns:p14="http://schemas.microsoft.com/office/powerpoint/2010/main" val="4060927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p:txBody>
          <a:bodyPr/>
          <a:lstStyle/>
          <a:p>
            <a:r>
              <a:rPr lang="tr-TR" dirty="0"/>
              <a:t>Güvenlik ve Etik</a:t>
            </a:r>
          </a:p>
        </p:txBody>
      </p:sp>
      <p:sp>
        <p:nvSpPr>
          <p:cNvPr id="9" name="İçerik Yer Tutucusu 8"/>
          <p:cNvSpPr>
            <a:spLocks noGrp="1"/>
          </p:cNvSpPr>
          <p:nvPr>
            <p:ph idx="1"/>
          </p:nvPr>
        </p:nvSpPr>
        <p:spPr>
          <a:xfrm>
            <a:off x="490451" y="1529545"/>
            <a:ext cx="11396749" cy="4438993"/>
          </a:xfrm>
        </p:spPr>
        <p:txBody>
          <a:bodyPr>
            <a:normAutofit/>
          </a:bodyPr>
          <a:lstStyle/>
          <a:p>
            <a:r>
              <a:rPr lang="tr-TR" b="1" dirty="0"/>
              <a:t>Güvenlik Uygulamaları:</a:t>
            </a:r>
            <a:endParaRPr lang="tr-TR" dirty="0"/>
          </a:p>
          <a:p>
            <a:pPr lvl="0"/>
            <a:r>
              <a:rPr lang="tr-TR" dirty="0"/>
              <a:t>Zararlı içeriklerin engellenmesi için özel istemler ekleyin:</a:t>
            </a:r>
            <a:br>
              <a:rPr lang="tr-TR" dirty="0"/>
            </a:br>
            <a:r>
              <a:rPr lang="tr-TR" dirty="0"/>
              <a:t>“Lütfen bu yanıtın saldırgan veya zararlı olmadığından emin ol.”</a:t>
            </a:r>
          </a:p>
          <a:p>
            <a:r>
              <a:rPr lang="tr-TR" b="1" dirty="0"/>
              <a:t>Etik Uygulamalar:</a:t>
            </a:r>
            <a:endParaRPr lang="tr-TR" dirty="0"/>
          </a:p>
          <a:p>
            <a:pPr lvl="0"/>
            <a:r>
              <a:rPr lang="tr-TR" dirty="0"/>
              <a:t>Önyargı ve taraflılığı azaltmak için:</a:t>
            </a:r>
            <a:br>
              <a:rPr lang="tr-TR" dirty="0"/>
            </a:br>
            <a:r>
              <a:rPr lang="tr-TR" dirty="0"/>
              <a:t>“Bu konuda objektif ve tarafsız olun.”</a:t>
            </a:r>
          </a:p>
          <a:p>
            <a:pPr lvl="0"/>
            <a:r>
              <a:rPr lang="tr-TR" dirty="0"/>
              <a:t>Mahremiyet ve gizlilik ilkelerini gözeten içerikler:</a:t>
            </a:r>
            <a:br>
              <a:rPr lang="tr-TR" dirty="0"/>
            </a:br>
            <a:r>
              <a:rPr lang="tr-TR" dirty="0"/>
              <a:t>“Kişisel verileri kullanmadan açıklama yap.”</a:t>
            </a:r>
          </a:p>
          <a:p>
            <a:r>
              <a:rPr lang="tr-TR" b="1" dirty="0"/>
              <a:t>İşbirliği ve Sorumluluk:</a:t>
            </a:r>
            <a:br>
              <a:rPr lang="tr-TR" dirty="0"/>
            </a:br>
            <a:r>
              <a:rPr lang="tr-TR" dirty="0"/>
              <a:t>Kullanıcılar, etik değerlere uygun ve bilinçli kullanma alışkanlığı edinmelidir. Geliştiriciler ise, etik ilkeleri dikkate alan modeller geliştirmelidir.</a:t>
            </a:r>
          </a:p>
        </p:txBody>
      </p:sp>
    </p:spTree>
    <p:extLst>
      <p:ext uri="{BB962C8B-B14F-4D97-AF65-F5344CB8AC3E}">
        <p14:creationId xmlns:p14="http://schemas.microsoft.com/office/powerpoint/2010/main" val="12423645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p:txBody>
          <a:bodyPr/>
          <a:lstStyle/>
          <a:p>
            <a:r>
              <a:rPr lang="tr-TR" dirty="0"/>
              <a:t>Pratik Uygulama Önerileri:</a:t>
            </a:r>
          </a:p>
        </p:txBody>
      </p:sp>
      <p:sp>
        <p:nvSpPr>
          <p:cNvPr id="9" name="İçerik Yer Tutucusu 8"/>
          <p:cNvSpPr>
            <a:spLocks noGrp="1"/>
          </p:cNvSpPr>
          <p:nvPr>
            <p:ph idx="1"/>
          </p:nvPr>
        </p:nvSpPr>
        <p:spPr>
          <a:xfrm>
            <a:off x="490451" y="1529545"/>
            <a:ext cx="11396749" cy="4438993"/>
          </a:xfrm>
        </p:spPr>
        <p:txBody>
          <a:bodyPr>
            <a:normAutofit/>
          </a:bodyPr>
          <a:lstStyle/>
          <a:p>
            <a:pPr lvl="0"/>
            <a:r>
              <a:rPr lang="tr-TR" b="1" dirty="0"/>
              <a:t>Senaryo 1:</a:t>
            </a:r>
            <a:r>
              <a:rPr lang="tr-TR" dirty="0"/>
              <a:t> Karmaşık problem çözümlerinde adım adım süreç talep edin.</a:t>
            </a:r>
          </a:p>
          <a:p>
            <a:pPr lvl="0"/>
            <a:r>
              <a:rPr lang="tr-TR" b="1" dirty="0"/>
              <a:t>Senaryo 2:</a:t>
            </a:r>
            <a:r>
              <a:rPr lang="tr-TR" dirty="0"/>
              <a:t> Bağlamı koruyarak önceki tartışmayı hatırlatarak, tutarlı ve sürdürülebilir diyaloglar kurun.</a:t>
            </a:r>
          </a:p>
          <a:p>
            <a:pPr lvl="0"/>
            <a:r>
              <a:rPr lang="tr-TR" b="1" dirty="0"/>
              <a:t>Senaryo 3:</a:t>
            </a:r>
            <a:r>
              <a:rPr lang="tr-TR" dirty="0"/>
              <a:t> Güvenilir ve etik içeriklerin üretimi için güvenlik ve etik yönlendirmelerini istemlere ekleyin.</a:t>
            </a:r>
          </a:p>
          <a:p>
            <a:pPr lvl="0"/>
            <a:r>
              <a:rPr lang="tr-TR" b="1" dirty="0"/>
              <a:t>Senaryo 4:</a:t>
            </a:r>
            <a:r>
              <a:rPr lang="tr-TR" dirty="0"/>
              <a:t> Yaratıcı çözümler ve yeni fikirler için, gelenekselin dışına çıkan zorlayıcı istemler kullanın.</a:t>
            </a:r>
          </a:p>
          <a:p>
            <a:r>
              <a:rPr lang="tr-TR" dirty="0"/>
              <a:t> </a:t>
            </a:r>
          </a:p>
          <a:p>
            <a:r>
              <a:rPr lang="tr-TR" dirty="0"/>
              <a:t>Bu teknikler, büyük dil modellerinin performansını artırmakla kalmaz, aynı zamanda güvenli ve etik kullanımını da sağlar, özellikle de uygulama alanları yaygınlaştıkça büyük önem kazanır.</a:t>
            </a:r>
          </a:p>
        </p:txBody>
      </p:sp>
    </p:spTree>
    <p:extLst>
      <p:ext uri="{BB962C8B-B14F-4D97-AF65-F5344CB8AC3E}">
        <p14:creationId xmlns:p14="http://schemas.microsoft.com/office/powerpoint/2010/main" val="19518399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p:txBody>
          <a:bodyPr/>
          <a:lstStyle/>
          <a:p>
            <a:r>
              <a:rPr lang="tr-TR" dirty="0"/>
              <a:t>Çok </a:t>
            </a:r>
            <a:r>
              <a:rPr lang="tr-TR" dirty="0" err="1"/>
              <a:t>Modlu</a:t>
            </a:r>
            <a:r>
              <a:rPr lang="tr-TR" dirty="0"/>
              <a:t> Modeller ve Çok Disiplinli Uygulamalar</a:t>
            </a:r>
          </a:p>
        </p:txBody>
      </p:sp>
      <p:sp>
        <p:nvSpPr>
          <p:cNvPr id="9" name="İçerik Yer Tutucusu 8"/>
          <p:cNvSpPr>
            <a:spLocks noGrp="1"/>
          </p:cNvSpPr>
          <p:nvPr>
            <p:ph idx="1"/>
          </p:nvPr>
        </p:nvSpPr>
        <p:spPr>
          <a:xfrm>
            <a:off x="490451" y="1529545"/>
            <a:ext cx="11396749" cy="4438993"/>
          </a:xfrm>
        </p:spPr>
        <p:txBody>
          <a:bodyPr>
            <a:normAutofit/>
          </a:bodyPr>
          <a:lstStyle/>
          <a:p>
            <a:r>
              <a:rPr lang="tr-TR" b="1" dirty="0"/>
              <a:t>Tanım ve Gelişmeler:</a:t>
            </a:r>
            <a:endParaRPr lang="tr-TR" dirty="0"/>
          </a:p>
          <a:p>
            <a:pPr lvl="1"/>
            <a:r>
              <a:rPr lang="tr-TR" b="1" dirty="0"/>
              <a:t>Görsel ve Dil Birliği:</a:t>
            </a:r>
            <a:r>
              <a:rPr lang="tr-TR" dirty="0"/>
              <a:t> GPT-4 ve Google </a:t>
            </a:r>
            <a:r>
              <a:rPr lang="tr-TR" dirty="0" err="1"/>
              <a:t>DeepMind’ın</a:t>
            </a:r>
            <a:r>
              <a:rPr lang="tr-TR" dirty="0"/>
              <a:t> Gato modeli gibi çok </a:t>
            </a:r>
            <a:r>
              <a:rPr lang="tr-TR" dirty="0" err="1"/>
              <a:t>modlu</a:t>
            </a:r>
            <a:r>
              <a:rPr lang="tr-TR" dirty="0"/>
              <a:t> yapay zekalar, metin, görüntü, ses ve video verilerini birlikte işliyor.</a:t>
            </a:r>
          </a:p>
          <a:p>
            <a:pPr lvl="1"/>
            <a:r>
              <a:rPr lang="tr-TR" b="1" dirty="0"/>
              <a:t>Sağlıkta Uygulamalar:</a:t>
            </a:r>
            <a:r>
              <a:rPr lang="tr-TR" dirty="0"/>
              <a:t> IBM Watson ve Google </a:t>
            </a:r>
            <a:r>
              <a:rPr lang="tr-TR" dirty="0" err="1"/>
              <a:t>Health</a:t>
            </a:r>
            <a:r>
              <a:rPr lang="tr-TR" dirty="0"/>
              <a:t>, hastalık teşhisi ve tedavi planlamasında metin ve görüntü verilerini bütünleştiriyor. Örneğin, COVID-19 görüntüleri ve semptom analizleri kombine edilerek hızlı teşhis sağlanıyor.</a:t>
            </a:r>
          </a:p>
          <a:p>
            <a:pPr lvl="1"/>
            <a:r>
              <a:rPr lang="tr-TR" b="1" dirty="0"/>
              <a:t>Otomotiv ve Robotikte:</a:t>
            </a:r>
            <a:r>
              <a:rPr lang="tr-TR" dirty="0"/>
              <a:t> </a:t>
            </a:r>
            <a:r>
              <a:rPr lang="tr-TR" dirty="0" err="1"/>
              <a:t>Tesla</a:t>
            </a:r>
            <a:r>
              <a:rPr lang="tr-TR" dirty="0"/>
              <a:t> ve </a:t>
            </a:r>
            <a:r>
              <a:rPr lang="tr-TR" dirty="0" err="1"/>
              <a:t>Waymo’nun</a:t>
            </a:r>
            <a:r>
              <a:rPr lang="tr-TR" dirty="0"/>
              <a:t> sürücüsüz araç sistemleri, çevresel </a:t>
            </a:r>
            <a:r>
              <a:rPr lang="tr-TR" dirty="0" err="1"/>
              <a:t>sensör</a:t>
            </a:r>
            <a:r>
              <a:rPr lang="tr-TR" dirty="0"/>
              <a:t> verilerini (görüntü, radar) ve harekete ait verileri entegre ediyor.</a:t>
            </a:r>
          </a:p>
          <a:p>
            <a:r>
              <a:rPr lang="tr-TR" b="1" dirty="0"/>
              <a:t>Fırsatlar:</a:t>
            </a:r>
            <a:endParaRPr lang="tr-TR" dirty="0"/>
          </a:p>
          <a:p>
            <a:pPr lvl="1"/>
            <a:r>
              <a:rPr lang="tr-TR" b="1" dirty="0"/>
              <a:t>İnsan-Bilgisayar Etkileşimi:</a:t>
            </a:r>
            <a:r>
              <a:rPr lang="tr-TR" dirty="0"/>
              <a:t> Çok </a:t>
            </a:r>
            <a:r>
              <a:rPr lang="tr-TR" dirty="0" err="1"/>
              <a:t>modlu</a:t>
            </a:r>
            <a:r>
              <a:rPr lang="tr-TR" dirty="0"/>
              <a:t> sistemler, kullanıcının yüz ifadesi, ses tonu ve jest gibi farklı sinyalleri analiz ederek, daha sezgisel ve kişisel deneyimler sunuyor.</a:t>
            </a:r>
          </a:p>
          <a:p>
            <a:pPr lvl="1"/>
            <a:r>
              <a:rPr lang="tr-TR" b="1" dirty="0"/>
              <a:t>Eğlence ve Eğitim:</a:t>
            </a:r>
            <a:r>
              <a:rPr lang="tr-TR" dirty="0"/>
              <a:t> AR/VR ortamlarıyla gerçek zamanlı çok </a:t>
            </a:r>
            <a:r>
              <a:rPr lang="tr-TR" dirty="0" err="1"/>
              <a:t>modlu</a:t>
            </a:r>
            <a:r>
              <a:rPr lang="tr-TR" dirty="0"/>
              <a:t> içerik üretimi artıyor. Örneğin, Meta’nın sanal eğitim platformları çeşitli </a:t>
            </a:r>
            <a:r>
              <a:rPr lang="tr-TR" dirty="0" err="1"/>
              <a:t>sensör</a:t>
            </a:r>
            <a:r>
              <a:rPr lang="tr-TR" dirty="0"/>
              <a:t> ve video verilerini kullanmakta.</a:t>
            </a:r>
          </a:p>
        </p:txBody>
      </p:sp>
    </p:spTree>
    <p:extLst>
      <p:ext uri="{BB962C8B-B14F-4D97-AF65-F5344CB8AC3E}">
        <p14:creationId xmlns:p14="http://schemas.microsoft.com/office/powerpoint/2010/main" val="22945294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p:txBody>
          <a:bodyPr/>
          <a:lstStyle/>
          <a:p>
            <a:r>
              <a:rPr lang="tr-TR" dirty="0"/>
              <a:t>İstem Mühendisliğinin Önemi</a:t>
            </a:r>
          </a:p>
        </p:txBody>
      </p:sp>
      <p:sp>
        <p:nvSpPr>
          <p:cNvPr id="9" name="İçerik Yer Tutucusu 8"/>
          <p:cNvSpPr>
            <a:spLocks noGrp="1"/>
          </p:cNvSpPr>
          <p:nvPr>
            <p:ph idx="1"/>
          </p:nvPr>
        </p:nvSpPr>
        <p:spPr>
          <a:xfrm>
            <a:off x="490451" y="1529545"/>
            <a:ext cx="11396749" cy="4438993"/>
          </a:xfrm>
        </p:spPr>
        <p:txBody>
          <a:bodyPr>
            <a:normAutofit/>
          </a:bodyPr>
          <a:lstStyle/>
          <a:p>
            <a:r>
              <a:rPr lang="tr-TR" dirty="0"/>
              <a:t>İstem mühendisliği (</a:t>
            </a:r>
            <a:r>
              <a:rPr lang="tr-TR" dirty="0" err="1"/>
              <a:t>Prompt</a:t>
            </a:r>
            <a:r>
              <a:rPr lang="tr-TR" dirty="0"/>
              <a:t> </a:t>
            </a:r>
            <a:r>
              <a:rPr lang="tr-TR" dirty="0" err="1"/>
              <a:t>Engineering</a:t>
            </a:r>
            <a:r>
              <a:rPr lang="tr-TR" dirty="0"/>
              <a:t>), yapay zekanın ekonomik, etik ve fonksiyonel açıdan güvenilir ve verimli hale gelmesinde temel bir rol oynar. Günümüzde dil modelleri, karmaşık ve çeşitlendirilmiş görevleri yerine getirebilmek için uygun şekilde yönlendirilmelidir. İstem mühendisliği, kullanıcının niyetini doğru ifade etmek, modelin davranışını yönlendirmek, yanlış anlamaları azaltmak ve çıktı kalitesini arttırmak için kritik öneme sahiptir.</a:t>
            </a:r>
          </a:p>
          <a:p>
            <a:r>
              <a:rPr lang="tr-TR" b="1" dirty="0"/>
              <a:t>Örnek:</a:t>
            </a:r>
            <a:br>
              <a:rPr lang="tr-TR" dirty="0"/>
            </a:br>
            <a:r>
              <a:rPr lang="tr-TR" dirty="0"/>
              <a:t>Bir müşteri hizmetleri </a:t>
            </a:r>
            <a:r>
              <a:rPr lang="tr-TR" dirty="0" err="1"/>
              <a:t>chatbot’unun</a:t>
            </a:r>
            <a:r>
              <a:rPr lang="tr-TR" dirty="0"/>
              <a:t> doğru ve tatmin edici yanıtlar verebilmesi için, öncelikle açık ve detaylı istemler oluşturulmalı.</a:t>
            </a:r>
          </a:p>
          <a:p>
            <a:pPr lvl="1"/>
            <a:r>
              <a:rPr lang="tr-TR" b="1" dirty="0"/>
              <a:t>Yanlış İstem:</a:t>
            </a:r>
            <a:r>
              <a:rPr lang="tr-TR" dirty="0"/>
              <a:t> "Bana bilgi ver."</a:t>
            </a:r>
          </a:p>
          <a:p>
            <a:pPr lvl="1"/>
            <a:r>
              <a:rPr lang="tr-TR" b="1" dirty="0"/>
              <a:t>Doğru İstem:</a:t>
            </a:r>
            <a:r>
              <a:rPr lang="tr-TR" dirty="0"/>
              <a:t> "Bir e-ticaret sitesinde iade politikasını, özellikle ürün iadesi sürecini, 300 kelimelik detaylı ve basit dilde anlat."</a:t>
            </a:r>
          </a:p>
          <a:p>
            <a:r>
              <a:rPr lang="tr-TR" dirty="0"/>
              <a:t>İyi tasarlanmış istemler, modelin istenilen doğruluk ve tutarlılıkla çıkışlar üretmesini sağlar, aksi halde sonuçlar belirsiz, alakasız veya hatalı olabilir.</a:t>
            </a:r>
          </a:p>
        </p:txBody>
      </p:sp>
    </p:spTree>
    <p:extLst>
      <p:ext uri="{BB962C8B-B14F-4D97-AF65-F5344CB8AC3E}">
        <p14:creationId xmlns:p14="http://schemas.microsoft.com/office/powerpoint/2010/main" val="30724653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p:txBody>
          <a:bodyPr/>
          <a:lstStyle/>
          <a:p>
            <a:r>
              <a:rPr lang="tr-TR" dirty="0"/>
              <a:t>Güçlü ve Güvenilir Yapay Zekâ Sistemleri İçin Tavsiyeler</a:t>
            </a:r>
          </a:p>
        </p:txBody>
      </p:sp>
      <p:sp>
        <p:nvSpPr>
          <p:cNvPr id="9" name="İçerik Yer Tutucusu 8"/>
          <p:cNvSpPr>
            <a:spLocks noGrp="1"/>
          </p:cNvSpPr>
          <p:nvPr>
            <p:ph idx="1"/>
          </p:nvPr>
        </p:nvSpPr>
        <p:spPr>
          <a:xfrm>
            <a:off x="490451" y="1529545"/>
            <a:ext cx="11396749" cy="4438993"/>
          </a:xfrm>
        </p:spPr>
        <p:txBody>
          <a:bodyPr>
            <a:normAutofit/>
          </a:bodyPr>
          <a:lstStyle/>
          <a:p>
            <a:r>
              <a:rPr lang="tr-TR" b="1" dirty="0"/>
              <a:t>1. </a:t>
            </a:r>
            <a:r>
              <a:rPr lang="tr-TR" dirty="0"/>
              <a:t>İletişimi Spesifik ve Açık Hale Getirin</a:t>
            </a:r>
            <a:endParaRPr lang="tr-TR" b="1" dirty="0"/>
          </a:p>
          <a:p>
            <a:pPr lvl="1"/>
            <a:r>
              <a:rPr lang="tr-TR" dirty="0"/>
              <a:t>Özetle, belirsizlikleri en aza indiren, net ve detaylı istemler kullanın.</a:t>
            </a:r>
          </a:p>
          <a:p>
            <a:pPr lvl="0"/>
            <a:r>
              <a:rPr lang="tr-TR" b="1" dirty="0"/>
              <a:t>Örnek:</a:t>
            </a:r>
            <a:endParaRPr lang="tr-TR" dirty="0"/>
          </a:p>
          <a:p>
            <a:pPr lvl="1"/>
            <a:r>
              <a:rPr lang="tr-TR" dirty="0"/>
              <a:t>Yanlış: "Sağlık hakkında bilgi ver."</a:t>
            </a:r>
          </a:p>
          <a:p>
            <a:pPr lvl="1"/>
            <a:r>
              <a:rPr lang="tr-TR" dirty="0"/>
              <a:t>Doğru: “Erişkinlerde göğüs ağrısı nedenleri ve ilk yardım önerilerini, bilimsel makalelerden alınmış referanslarla, 200 kelimelik özetle açıkla.”</a:t>
            </a:r>
          </a:p>
          <a:p>
            <a:r>
              <a:rPr lang="tr-TR" b="1" dirty="0"/>
              <a:t>2. </a:t>
            </a:r>
            <a:r>
              <a:rPr lang="tr-TR" dirty="0"/>
              <a:t>Bağlam ve Amaç Belirleyin</a:t>
            </a:r>
            <a:endParaRPr lang="tr-TR" b="1" dirty="0"/>
          </a:p>
          <a:p>
            <a:pPr lvl="1"/>
            <a:r>
              <a:rPr lang="tr-TR" dirty="0"/>
              <a:t>İstemi, kullanım alanına uygun olarak uyarlayın.</a:t>
            </a:r>
          </a:p>
          <a:p>
            <a:pPr lvl="0"/>
            <a:r>
              <a:rPr lang="tr-TR" b="1" dirty="0"/>
              <a:t>Örnek:</a:t>
            </a:r>
            <a:endParaRPr lang="tr-TR" dirty="0"/>
          </a:p>
          <a:p>
            <a:pPr lvl="1"/>
            <a:r>
              <a:rPr lang="tr-TR" dirty="0"/>
              <a:t>Akademik rapor hazırlıyorsanız, "Bilimsel dil kullanarak, APA stiliyle 500 kelimelik özet oluştur."</a:t>
            </a:r>
          </a:p>
          <a:p>
            <a:r>
              <a:rPr lang="tr-TR" dirty="0"/>
              <a:t>Eğlence amaçlı içerik üretirken, daha rahat ve mizahi dil kullanabilirsiniz.</a:t>
            </a:r>
          </a:p>
        </p:txBody>
      </p:sp>
    </p:spTree>
    <p:extLst>
      <p:ext uri="{BB962C8B-B14F-4D97-AF65-F5344CB8AC3E}">
        <p14:creationId xmlns:p14="http://schemas.microsoft.com/office/powerpoint/2010/main" val="23492784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p:txBody>
          <a:bodyPr/>
          <a:lstStyle/>
          <a:p>
            <a:r>
              <a:rPr lang="tr-TR" dirty="0"/>
              <a:t>Güçlü ve Güvenilir Yapay Zekâ Sistemleri İçin Tavsiyeler(2)</a:t>
            </a:r>
          </a:p>
        </p:txBody>
      </p:sp>
      <p:sp>
        <p:nvSpPr>
          <p:cNvPr id="9" name="İçerik Yer Tutucusu 8"/>
          <p:cNvSpPr>
            <a:spLocks noGrp="1"/>
          </p:cNvSpPr>
          <p:nvPr>
            <p:ph idx="1"/>
          </p:nvPr>
        </p:nvSpPr>
        <p:spPr>
          <a:xfrm>
            <a:off x="490451" y="1529545"/>
            <a:ext cx="11396749" cy="4438993"/>
          </a:xfrm>
        </p:spPr>
        <p:txBody>
          <a:bodyPr>
            <a:normAutofit fontScale="92500" lnSpcReduction="10000"/>
          </a:bodyPr>
          <a:lstStyle/>
          <a:p>
            <a:r>
              <a:rPr lang="tr-TR" b="1" dirty="0"/>
              <a:t>3. </a:t>
            </a:r>
            <a:r>
              <a:rPr lang="tr-TR" dirty="0"/>
              <a:t>İşlevleri ve Formatı Netleştirin</a:t>
            </a:r>
            <a:endParaRPr lang="tr-TR" b="1" dirty="0"/>
          </a:p>
          <a:p>
            <a:pPr lvl="1"/>
            <a:r>
              <a:rPr lang="tr-TR" dirty="0"/>
              <a:t>Çıktının formatını ve kapsamını önceden belirleyin.</a:t>
            </a:r>
          </a:p>
          <a:p>
            <a:pPr lvl="0"/>
            <a:r>
              <a:rPr lang="tr-TR" b="1" dirty="0"/>
              <a:t>Örnek:</a:t>
            </a:r>
            <a:endParaRPr lang="tr-TR" dirty="0"/>
          </a:p>
          <a:p>
            <a:pPr lvl="1"/>
            <a:r>
              <a:rPr lang="tr-TR" dirty="0"/>
              <a:t>“Açıklamayı JSON formatında, maddeler halinde ver.”</a:t>
            </a:r>
          </a:p>
          <a:p>
            <a:pPr lvl="1"/>
            <a:r>
              <a:rPr lang="tr-TR" dirty="0"/>
              <a:t>“Bir tablo şeklinde karşılaştırma yap.”</a:t>
            </a:r>
          </a:p>
          <a:p>
            <a:r>
              <a:rPr lang="tr-TR" b="1" dirty="0"/>
              <a:t>4. </a:t>
            </a:r>
            <a:r>
              <a:rPr lang="tr-TR" dirty="0"/>
              <a:t>Geri Bildirim ve </a:t>
            </a:r>
            <a:r>
              <a:rPr lang="tr-TR" dirty="0" err="1"/>
              <a:t>İteratif</a:t>
            </a:r>
            <a:r>
              <a:rPr lang="tr-TR" dirty="0"/>
              <a:t> Geliştirme</a:t>
            </a:r>
            <a:endParaRPr lang="tr-TR" b="1" dirty="0"/>
          </a:p>
          <a:p>
            <a:pPr lvl="1"/>
            <a:r>
              <a:rPr lang="tr-TR" dirty="0"/>
              <a:t>İstemleri geliştirmek için çıktı üzerinde geri bildirim sağlayın.</a:t>
            </a:r>
          </a:p>
          <a:p>
            <a:pPr lvl="0"/>
            <a:r>
              <a:rPr lang="tr-TR" b="1" dirty="0"/>
              <a:t>Örnek:</a:t>
            </a:r>
            <a:endParaRPr lang="tr-TR" dirty="0"/>
          </a:p>
          <a:p>
            <a:pPr lvl="1"/>
            <a:r>
              <a:rPr lang="tr-TR" dirty="0"/>
              <a:t>“Daha fazla örnek ekle.”</a:t>
            </a:r>
          </a:p>
          <a:p>
            <a:pPr lvl="1"/>
            <a:r>
              <a:rPr lang="tr-TR" dirty="0"/>
              <a:t>“Kısalt ve, sadece en önemli noktaları vurgula.”</a:t>
            </a:r>
          </a:p>
          <a:p>
            <a:r>
              <a:rPr lang="tr-TR" b="1" dirty="0"/>
              <a:t>5. </a:t>
            </a:r>
            <a:r>
              <a:rPr lang="tr-TR" dirty="0"/>
              <a:t>Rol ve Perspektif Atama</a:t>
            </a:r>
            <a:endParaRPr lang="tr-TR" b="1" dirty="0"/>
          </a:p>
          <a:p>
            <a:pPr lvl="1"/>
            <a:r>
              <a:rPr lang="tr-TR" dirty="0"/>
              <a:t>Modelden belirli bir uzmanlık veya rol üstlenmesini isteyin.</a:t>
            </a:r>
          </a:p>
          <a:p>
            <a:pPr lvl="0"/>
            <a:r>
              <a:rPr lang="tr-TR" b="1" dirty="0"/>
              <a:t>Örnek:</a:t>
            </a:r>
            <a:endParaRPr lang="tr-TR" dirty="0"/>
          </a:p>
          <a:p>
            <a:pPr lvl="1"/>
            <a:r>
              <a:rPr lang="tr-TR" dirty="0"/>
              <a:t>“Bir mali müşteri temsilcisi gibi anlat.”</a:t>
            </a:r>
          </a:p>
          <a:p>
            <a:pPr lvl="1"/>
            <a:r>
              <a:rPr lang="tr-TR" dirty="0"/>
              <a:t>“Üniversite öğrencisi seviyesinde açıkla.”</a:t>
            </a:r>
          </a:p>
        </p:txBody>
      </p:sp>
    </p:spTree>
    <p:extLst>
      <p:ext uri="{BB962C8B-B14F-4D97-AF65-F5344CB8AC3E}">
        <p14:creationId xmlns:p14="http://schemas.microsoft.com/office/powerpoint/2010/main" val="18273640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p:txBody>
          <a:bodyPr/>
          <a:lstStyle/>
          <a:p>
            <a:r>
              <a:rPr lang="tr-TR" dirty="0"/>
              <a:t>Güçlü ve Güvenilir Yapay Zekâ Sistemleri İçin Tavsiyeler(3)</a:t>
            </a:r>
          </a:p>
        </p:txBody>
      </p:sp>
      <p:sp>
        <p:nvSpPr>
          <p:cNvPr id="9" name="İçerik Yer Tutucusu 8"/>
          <p:cNvSpPr>
            <a:spLocks noGrp="1"/>
          </p:cNvSpPr>
          <p:nvPr>
            <p:ph idx="1"/>
          </p:nvPr>
        </p:nvSpPr>
        <p:spPr>
          <a:xfrm>
            <a:off x="490451" y="1529545"/>
            <a:ext cx="11396749" cy="4438993"/>
          </a:xfrm>
        </p:spPr>
        <p:txBody>
          <a:bodyPr>
            <a:normAutofit/>
          </a:bodyPr>
          <a:lstStyle/>
          <a:p>
            <a:r>
              <a:rPr lang="tr-TR" b="1" dirty="0"/>
              <a:t>6. </a:t>
            </a:r>
            <a:r>
              <a:rPr lang="tr-TR" dirty="0"/>
              <a:t>Çoklu ve Çok Adımlı İstemler Kullanın</a:t>
            </a:r>
            <a:endParaRPr lang="tr-TR" b="1" dirty="0"/>
          </a:p>
          <a:p>
            <a:pPr lvl="1"/>
            <a:r>
              <a:rPr lang="tr-TR" dirty="0"/>
              <a:t>Büyük ve karmaşık işler için aşama </a:t>
            </a:r>
            <a:r>
              <a:rPr lang="tr-TR" dirty="0" err="1"/>
              <a:t>aşama</a:t>
            </a:r>
            <a:r>
              <a:rPr lang="tr-TR" dirty="0"/>
              <a:t> yönlendirmeleri yapın.</a:t>
            </a:r>
          </a:p>
          <a:p>
            <a:pPr lvl="0"/>
            <a:r>
              <a:rPr lang="tr-TR" b="1" dirty="0"/>
              <a:t>Örnek:</a:t>
            </a:r>
            <a:endParaRPr lang="tr-TR" dirty="0"/>
          </a:p>
          <a:p>
            <a:pPr lvl="1"/>
            <a:r>
              <a:rPr lang="tr-TR" dirty="0"/>
              <a:t>“İlk olarak problemi tanımla, sonra çözüm yollarını sırayla anlat, en sonunda öneriyi özetle.”</a:t>
            </a:r>
          </a:p>
          <a:p>
            <a:r>
              <a:rPr lang="tr-TR" b="1" dirty="0"/>
              <a:t>7. </a:t>
            </a:r>
            <a:r>
              <a:rPr lang="tr-TR" dirty="0"/>
              <a:t>Etik ve Güvenlik Unsurlarını Entegre Edin</a:t>
            </a:r>
            <a:endParaRPr lang="tr-TR" b="1" dirty="0"/>
          </a:p>
          <a:p>
            <a:pPr lvl="1"/>
            <a:r>
              <a:rPr lang="tr-TR" dirty="0"/>
              <a:t>İçeriklerin etik değerlere uygun ve güvenli olmasını sağlayın.</a:t>
            </a:r>
          </a:p>
          <a:p>
            <a:pPr lvl="0"/>
            <a:r>
              <a:rPr lang="tr-TR" b="1" dirty="0"/>
              <a:t>Örnek:</a:t>
            </a:r>
            <a:endParaRPr lang="tr-TR" dirty="0"/>
          </a:p>
          <a:p>
            <a:pPr lvl="1"/>
            <a:r>
              <a:rPr lang="tr-TR" dirty="0"/>
              <a:t>“Bu yanıtın önyargı içermediğinden emin ol.”</a:t>
            </a:r>
          </a:p>
          <a:p>
            <a:pPr lvl="1"/>
            <a:r>
              <a:rPr lang="tr-TR" dirty="0"/>
              <a:t>“Kişisel veya gizli bilgi içermemeli.”</a:t>
            </a:r>
          </a:p>
        </p:txBody>
      </p:sp>
      <p:sp>
        <p:nvSpPr>
          <p:cNvPr id="10" name="Rectangle 7"/>
          <p:cNvSpPr>
            <a:spLocks noChangeArrowheads="1"/>
          </p:cNvSpPr>
          <p:nvPr/>
        </p:nvSpPr>
        <p:spPr bwMode="auto">
          <a:xfrm>
            <a:off x="0" y="-138114"/>
            <a:ext cx="184731" cy="73342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228528" rIns="91440" bIns="101568"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11" name="Rectangle 8"/>
          <p:cNvSpPr>
            <a:spLocks noChangeArrowheads="1"/>
          </p:cNvSpPr>
          <p:nvPr/>
        </p:nvSpPr>
        <p:spPr bwMode="auto">
          <a:xfrm>
            <a:off x="0" y="457200"/>
            <a:ext cx="12192000" cy="38100"/>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27381674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p:txBody>
          <a:bodyPr/>
          <a:lstStyle/>
          <a:p>
            <a:r>
              <a:rPr lang="tr-TR" dirty="0"/>
              <a:t>SONUÇ</a:t>
            </a:r>
          </a:p>
        </p:txBody>
      </p:sp>
      <p:sp>
        <p:nvSpPr>
          <p:cNvPr id="9" name="İçerik Yer Tutucusu 8"/>
          <p:cNvSpPr>
            <a:spLocks noGrp="1"/>
          </p:cNvSpPr>
          <p:nvPr>
            <p:ph idx="1"/>
          </p:nvPr>
        </p:nvSpPr>
        <p:spPr/>
        <p:txBody>
          <a:bodyPr/>
          <a:lstStyle/>
          <a:p>
            <a:r>
              <a:rPr lang="tr-TR" dirty="0"/>
              <a:t>İstem mühendisliği, yapay zekanın doğruluk, tutarlılık ve etik standartlara uygun çalışmasını sağlar. Başarılı istem tasarımı, hem kullanıcı deneyimini iyileştirir hem de yapay zeka sistemlerinin topluma ve iş alanlarına entegrasyonunu kolaylaştırır.</a:t>
            </a:r>
          </a:p>
          <a:p>
            <a:r>
              <a:rPr lang="tr-TR" dirty="0"/>
              <a:t>Bu önerilerle, yapay zekanın hem etkin hem de sorumlu şekilde geliştirilip kullanılması sağlanabilir. İstem mühendisliği, yapay zekanın potansiyelini en iyi şekilde ortaya çıkaran ve riskleri minimize eden temel bir alan olmaya devam edecek.</a:t>
            </a:r>
          </a:p>
        </p:txBody>
      </p:sp>
    </p:spTree>
    <p:extLst>
      <p:ext uri="{BB962C8B-B14F-4D97-AF65-F5344CB8AC3E}">
        <p14:creationId xmlns:p14="http://schemas.microsoft.com/office/powerpoint/2010/main" val="526088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van 5"/>
          <p:cNvSpPr>
            <a:spLocks noGrp="1"/>
          </p:cNvSpPr>
          <p:nvPr>
            <p:ph type="title"/>
          </p:nvPr>
        </p:nvSpPr>
        <p:spPr>
          <a:xfrm>
            <a:off x="1097280" y="2510117"/>
            <a:ext cx="10314432" cy="2330823"/>
          </a:xfrm>
        </p:spPr>
        <p:txBody>
          <a:bodyPr>
            <a:normAutofit fontScale="90000"/>
          </a:bodyPr>
          <a:lstStyle/>
          <a:p>
            <a:r>
              <a:rPr lang="tr-TR" dirty="0"/>
              <a:t>“Yapay Zeka Uygulamaları” dersine ait bu doküman, “Yapay Zeka Operatörlüğü” </a:t>
            </a:r>
            <a:r>
              <a:rPr lang="tr-TR" dirty="0" err="1"/>
              <a:t>Mikroyeterlilik</a:t>
            </a:r>
            <a:r>
              <a:rPr lang="tr-TR" dirty="0"/>
              <a:t> Programı kapsamında görev yapan eğitmenler tarafından hazırlanmıştır.</a:t>
            </a:r>
            <a:br>
              <a:rPr lang="tr-TR" dirty="0"/>
            </a:br>
            <a:br>
              <a:rPr lang="tr-TR" dirty="0"/>
            </a:br>
            <a:r>
              <a:rPr lang="tr-TR" b="1" dirty="0"/>
              <a:t>Yapay Zeka Operatörlüğü Program Koordinatörü</a:t>
            </a:r>
            <a:br>
              <a:rPr lang="tr-TR" dirty="0"/>
            </a:br>
            <a:r>
              <a:rPr lang="tr-TR" dirty="0"/>
              <a:t>Prof. Dr. İsmail KIRBAŞ</a:t>
            </a:r>
            <a:br>
              <a:rPr lang="tr-TR" dirty="0"/>
            </a:br>
            <a:br>
              <a:rPr lang="tr-TR" dirty="0"/>
            </a:br>
            <a:r>
              <a:rPr lang="tr-TR" b="1" dirty="0"/>
              <a:t>Eğitmenler</a:t>
            </a:r>
            <a:br>
              <a:rPr lang="tr-TR" dirty="0"/>
            </a:br>
            <a:r>
              <a:rPr lang="tr-TR" dirty="0"/>
              <a:t>Dr. </a:t>
            </a:r>
            <a:r>
              <a:rPr lang="tr-TR" dirty="0" err="1"/>
              <a:t>Öğr</a:t>
            </a:r>
            <a:r>
              <a:rPr lang="tr-TR" dirty="0"/>
              <a:t>. Üyesi Tülay TURAN - </a:t>
            </a:r>
            <a:r>
              <a:rPr lang="tr-TR" i="1" dirty="0"/>
              <a:t>Yapay Zeka Temelleri</a:t>
            </a:r>
            <a:br>
              <a:rPr lang="tr-TR" i="1" dirty="0"/>
            </a:br>
            <a:r>
              <a:rPr lang="tr-TR" dirty="0"/>
              <a:t>Dr. </a:t>
            </a:r>
            <a:r>
              <a:rPr lang="tr-TR" dirty="0" err="1"/>
              <a:t>Öğr</a:t>
            </a:r>
            <a:r>
              <a:rPr lang="tr-TR" dirty="0"/>
              <a:t>. Üyesi Ayhan ARISOY - </a:t>
            </a:r>
            <a:r>
              <a:rPr lang="tr-TR" i="1" dirty="0"/>
              <a:t>Üretken Yapay Zeka ve </a:t>
            </a:r>
            <a:r>
              <a:rPr lang="tr-TR" i="1" dirty="0" err="1"/>
              <a:t>Prompt</a:t>
            </a:r>
            <a:r>
              <a:rPr lang="tr-TR" i="1" dirty="0"/>
              <a:t> Mühendisliği</a:t>
            </a:r>
            <a:br>
              <a:rPr lang="tr-TR" i="1" dirty="0"/>
            </a:br>
            <a:r>
              <a:rPr lang="tr-TR" dirty="0"/>
              <a:t>Dr. </a:t>
            </a:r>
            <a:r>
              <a:rPr lang="tr-TR" dirty="0" err="1"/>
              <a:t>Öğr</a:t>
            </a:r>
            <a:r>
              <a:rPr lang="tr-TR" dirty="0"/>
              <a:t>. Üyesi İlhan UYSAL - </a:t>
            </a:r>
            <a:r>
              <a:rPr lang="tr-TR" i="1" dirty="0"/>
              <a:t>Yaratıcılık ve Yapay Zeka</a:t>
            </a:r>
            <a:br>
              <a:rPr lang="tr-TR" dirty="0"/>
            </a:br>
            <a:r>
              <a:rPr lang="tr-TR" dirty="0"/>
              <a:t>Dr. </a:t>
            </a:r>
            <a:r>
              <a:rPr lang="tr-TR" dirty="0" err="1"/>
              <a:t>Öğr</a:t>
            </a:r>
            <a:r>
              <a:rPr lang="tr-TR" dirty="0"/>
              <a:t>. </a:t>
            </a:r>
            <a:r>
              <a:rPr lang="tr-TR"/>
              <a:t>Üyesi Tülay TURAN - </a:t>
            </a:r>
            <a:r>
              <a:rPr lang="tr-TR" i="1" dirty="0"/>
              <a:t>Yapay Zeka Etiği</a:t>
            </a:r>
            <a:br>
              <a:rPr lang="tr-TR" i="1" dirty="0"/>
            </a:br>
            <a:endParaRPr lang="tr-TR" dirty="0"/>
          </a:p>
        </p:txBody>
      </p:sp>
      <p:sp>
        <p:nvSpPr>
          <p:cNvPr id="8" name="Metin kutusu 7">
            <a:extLst>
              <a:ext uri="{FF2B5EF4-FFF2-40B4-BE49-F238E27FC236}">
                <a16:creationId xmlns:a16="http://schemas.microsoft.com/office/drawing/2014/main" id="{EDC2782D-BD13-4394-94FE-8F5BE6EA02F3}"/>
              </a:ext>
            </a:extLst>
          </p:cNvPr>
          <p:cNvSpPr txBox="1"/>
          <p:nvPr/>
        </p:nvSpPr>
        <p:spPr>
          <a:xfrm>
            <a:off x="1097280" y="655776"/>
            <a:ext cx="10314432" cy="400110"/>
          </a:xfrm>
          <a:prstGeom prst="rect">
            <a:avLst/>
          </a:prstGeom>
          <a:noFill/>
        </p:spPr>
        <p:txBody>
          <a:bodyPr wrap="square" rtlCol="0">
            <a:spAutoFit/>
          </a:bodyPr>
          <a:lstStyle/>
          <a:p>
            <a:pPr algn="ctr"/>
            <a:r>
              <a:rPr lang="tr-TR" sz="2000" b="1" dirty="0">
                <a:solidFill>
                  <a:schemeClr val="bg1"/>
                </a:solidFill>
                <a:latin typeface="Trebuchet MS" panose="020B0603020202020204" pitchFamily="34" charset="0"/>
              </a:rPr>
              <a:t>İÇERİK GELİŞTİRME KOMİSYONU</a:t>
            </a:r>
          </a:p>
        </p:txBody>
      </p:sp>
      <p:sp>
        <p:nvSpPr>
          <p:cNvPr id="9" name="Unvan 5">
            <a:extLst>
              <a:ext uri="{FF2B5EF4-FFF2-40B4-BE49-F238E27FC236}">
                <a16:creationId xmlns:a16="http://schemas.microsoft.com/office/drawing/2014/main" id="{4D3BB805-272D-4109-B217-D691B6334110}"/>
              </a:ext>
            </a:extLst>
          </p:cNvPr>
          <p:cNvSpPr txBox="1">
            <a:spLocks/>
          </p:cNvSpPr>
          <p:nvPr/>
        </p:nvSpPr>
        <p:spPr>
          <a:xfrm>
            <a:off x="9101667" y="4753422"/>
            <a:ext cx="2379132" cy="383852"/>
          </a:xfrm>
          <a:prstGeom prst="rect">
            <a:avLst/>
          </a:prstGeom>
        </p:spPr>
        <p:txBody>
          <a:bodyPr vert="horz" lIns="91440" tIns="45720" rIns="91440" bIns="45720" rtlCol="0" anchor="b">
            <a:normAutofit fontScale="97500"/>
          </a:bodyPr>
          <a:lstStyle>
            <a:lvl1pPr algn="l" defTabSz="914400" rtl="0" eaLnBrk="1" latinLnBrk="0" hangingPunct="1">
              <a:lnSpc>
                <a:spcPct val="90000"/>
              </a:lnSpc>
              <a:spcBef>
                <a:spcPct val="0"/>
              </a:spcBef>
              <a:buNone/>
              <a:defRPr sz="1800" kern="1200">
                <a:solidFill>
                  <a:srgbClr val="002060"/>
                </a:solidFill>
                <a:latin typeface="Trebuchet MS" panose="020B0603020202020204" pitchFamily="34" charset="0"/>
                <a:ea typeface="+mj-ea"/>
                <a:cs typeface="+mj-cs"/>
              </a:defRPr>
            </a:lvl1pPr>
          </a:lstStyle>
          <a:p>
            <a:pPr algn="r"/>
            <a:r>
              <a:rPr lang="tr-TR" sz="1100" dirty="0"/>
              <a:t>Güncelleme Tarihi: 11 Eylül 2025</a:t>
            </a:r>
          </a:p>
        </p:txBody>
      </p:sp>
    </p:spTree>
    <p:extLst>
      <p:ext uri="{BB962C8B-B14F-4D97-AF65-F5344CB8AC3E}">
        <p14:creationId xmlns:p14="http://schemas.microsoft.com/office/powerpoint/2010/main" val="40257588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p:txBody>
          <a:bodyPr/>
          <a:lstStyle/>
          <a:p>
            <a:r>
              <a:rPr lang="tr-TR" dirty="0"/>
              <a:t>İçindekiler</a:t>
            </a:r>
          </a:p>
        </p:txBody>
      </p:sp>
      <p:sp>
        <p:nvSpPr>
          <p:cNvPr id="9" name="İçerik Yer Tutucusu 8"/>
          <p:cNvSpPr>
            <a:spLocks noGrp="1"/>
          </p:cNvSpPr>
          <p:nvPr>
            <p:ph idx="1"/>
          </p:nvPr>
        </p:nvSpPr>
        <p:spPr/>
        <p:txBody>
          <a:bodyPr/>
          <a:lstStyle/>
          <a:p>
            <a:r>
              <a:rPr lang="tr-TR" dirty="0"/>
              <a:t>Tanım ve Önemi</a:t>
            </a:r>
          </a:p>
          <a:p>
            <a:r>
              <a:rPr lang="tr-TR" dirty="0"/>
              <a:t>Etkili İstem Yazma Teknikleri</a:t>
            </a:r>
          </a:p>
          <a:p>
            <a:r>
              <a:rPr lang="tr-TR" dirty="0"/>
              <a:t>Gelişmiş Teknikler</a:t>
            </a:r>
          </a:p>
          <a:p>
            <a:r>
              <a:rPr lang="tr-TR" dirty="0"/>
              <a:t>Model Güçlendirme ve Yönlendirme Teknikleri</a:t>
            </a:r>
          </a:p>
          <a:p>
            <a:r>
              <a:rPr lang="tr-TR" dirty="0"/>
              <a:t>Düşünce Zinciri (</a:t>
            </a:r>
            <a:r>
              <a:rPr lang="tr-TR" dirty="0" err="1"/>
              <a:t>Chain</a:t>
            </a:r>
            <a:r>
              <a:rPr lang="tr-TR" dirty="0"/>
              <a:t> of </a:t>
            </a:r>
            <a:r>
              <a:rPr lang="tr-TR" dirty="0" err="1"/>
              <a:t>Thought</a:t>
            </a:r>
            <a:r>
              <a:rPr lang="tr-TR" dirty="0"/>
              <a:t>) ve Ağları</a:t>
            </a:r>
          </a:p>
          <a:p>
            <a:r>
              <a:rPr lang="tr-TR" dirty="0"/>
              <a:t>Hafıza Destekli ve Belirsizlik Azaltıcı İstemler</a:t>
            </a:r>
          </a:p>
          <a:p>
            <a:r>
              <a:rPr lang="tr-TR" dirty="0"/>
              <a:t>Güvenlik ve Etik</a:t>
            </a:r>
          </a:p>
          <a:p>
            <a:r>
              <a:rPr lang="tr-TR" dirty="0"/>
              <a:t>Çok </a:t>
            </a:r>
            <a:r>
              <a:rPr lang="tr-TR" dirty="0" err="1"/>
              <a:t>Modlu</a:t>
            </a:r>
            <a:r>
              <a:rPr lang="tr-TR" dirty="0"/>
              <a:t> Modeller ve Çok Disiplinli Uygulamalar</a:t>
            </a:r>
          </a:p>
          <a:p>
            <a:r>
              <a:rPr lang="tr-TR" dirty="0"/>
              <a:t>İstem Mühendisliğinin Önemi</a:t>
            </a:r>
          </a:p>
          <a:p>
            <a:r>
              <a:rPr lang="tr-TR" dirty="0"/>
              <a:t>Güçlü ve Güvenilir Yapay Zekâ Sistemleri İçin Tavsiyeler</a:t>
            </a:r>
          </a:p>
        </p:txBody>
      </p:sp>
    </p:spTree>
    <p:extLst>
      <p:ext uri="{BB962C8B-B14F-4D97-AF65-F5344CB8AC3E}">
        <p14:creationId xmlns:p14="http://schemas.microsoft.com/office/powerpoint/2010/main" val="36623031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p:txBody>
          <a:bodyPr/>
          <a:lstStyle/>
          <a:p>
            <a:r>
              <a:rPr lang="tr-TR" dirty="0"/>
              <a:t>Tanım ve Önemi</a:t>
            </a:r>
          </a:p>
        </p:txBody>
      </p:sp>
      <p:sp>
        <p:nvSpPr>
          <p:cNvPr id="9" name="İçerik Yer Tutucusu 8"/>
          <p:cNvSpPr>
            <a:spLocks noGrp="1"/>
          </p:cNvSpPr>
          <p:nvPr>
            <p:ph idx="1"/>
          </p:nvPr>
        </p:nvSpPr>
        <p:spPr/>
        <p:txBody>
          <a:bodyPr/>
          <a:lstStyle/>
          <a:p>
            <a:r>
              <a:rPr lang="tr-TR" dirty="0"/>
              <a:t>İstem mühendisliği, yapay zeka modellerinden beklenen yanıtları almak için modelle etkileşimi optimize eden, yönlendiren ve yapılandıran </a:t>
            </a:r>
            <a:r>
              <a:rPr lang="tr-TR" dirty="0" err="1"/>
              <a:t>metodlardır</a:t>
            </a:r>
            <a:r>
              <a:rPr lang="tr-TR" dirty="0"/>
              <a:t>. </a:t>
            </a:r>
          </a:p>
          <a:p>
            <a:r>
              <a:rPr lang="tr-TR" dirty="0"/>
              <a:t>Özellikle büyük dil modellerinin (GPT, BERT vb.) yetenekleri arttıkça, doğru, açık ve etkili istemler hazırlamak başarıyı belirler. </a:t>
            </a:r>
          </a:p>
          <a:p>
            <a:r>
              <a:rPr lang="tr-TR" dirty="0"/>
              <a:t>İyi tasarlanmış istemler, modelin hata yapma oranını azaltır, tutarlı sonuçlar sağlar ve belirli kullanım amaçlarına daha uygun çıktılar üretir.</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3475496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p:txBody>
          <a:bodyPr/>
          <a:lstStyle/>
          <a:p>
            <a:r>
              <a:rPr lang="tr-TR" dirty="0"/>
              <a:t>Etkili İstem Yazma Teknikleri</a:t>
            </a:r>
          </a:p>
        </p:txBody>
      </p:sp>
      <p:sp>
        <p:nvSpPr>
          <p:cNvPr id="9" name="İçerik Yer Tutucusu 8"/>
          <p:cNvSpPr>
            <a:spLocks noGrp="1"/>
          </p:cNvSpPr>
          <p:nvPr>
            <p:ph idx="1"/>
          </p:nvPr>
        </p:nvSpPr>
        <p:spPr/>
        <p:txBody>
          <a:bodyPr/>
          <a:lstStyle/>
          <a:p>
            <a:r>
              <a:rPr lang="tr-TR" b="1" dirty="0"/>
              <a:t>Açık ve Net İfadeler</a:t>
            </a:r>
          </a:p>
          <a:p>
            <a:pPr lvl="1"/>
            <a:r>
              <a:rPr lang="tr-TR" b="1" dirty="0"/>
              <a:t>Amaç:</a:t>
            </a:r>
            <a:r>
              <a:rPr lang="tr-TR" dirty="0"/>
              <a:t> Belirsizlikleri en aza indirerek, modelin yanlış veya alakasız yanıtlar vermesini önlemek.</a:t>
            </a:r>
          </a:p>
          <a:p>
            <a:pPr lvl="1"/>
            <a:r>
              <a:rPr lang="tr-TR" b="1" dirty="0"/>
              <a:t>Pratik:</a:t>
            </a:r>
            <a:r>
              <a:rPr lang="tr-TR" dirty="0"/>
              <a:t> Sorunun veya talebin sınırlarını net çizmek.</a:t>
            </a:r>
          </a:p>
          <a:p>
            <a:pPr lvl="1"/>
            <a:r>
              <a:rPr lang="tr-TR" b="1" dirty="0"/>
              <a:t>Örnekler:</a:t>
            </a:r>
            <a:endParaRPr lang="tr-TR" dirty="0"/>
          </a:p>
          <a:p>
            <a:pPr lvl="2"/>
            <a:r>
              <a:rPr lang="tr-TR" b="1" dirty="0"/>
              <a:t>Kötü:</a:t>
            </a:r>
            <a:r>
              <a:rPr lang="tr-TR" dirty="0"/>
              <a:t> "Bana bir özet ver."</a:t>
            </a:r>
          </a:p>
          <a:p>
            <a:pPr lvl="2"/>
            <a:r>
              <a:rPr lang="tr-TR" b="1" dirty="0"/>
              <a:t>İyi:</a:t>
            </a:r>
            <a:r>
              <a:rPr lang="tr-TR" dirty="0"/>
              <a:t> "Bir paragraf içinde, 150 kelimelik, 20. yüzyılda uluslararası ilişkiler üzerine bir özet hazırla.«</a:t>
            </a:r>
          </a:p>
          <a:p>
            <a:r>
              <a:rPr lang="tr-TR" dirty="0"/>
              <a:t>Bağlam ve Amaç Ekleme</a:t>
            </a:r>
            <a:endParaRPr lang="tr-TR" b="1" dirty="0"/>
          </a:p>
          <a:p>
            <a:pPr lvl="1"/>
            <a:r>
              <a:rPr lang="tr-TR" b="1" dirty="0"/>
              <a:t>Amaç:</a:t>
            </a:r>
            <a:r>
              <a:rPr lang="tr-TR" dirty="0"/>
              <a:t> Modelin yanıtını belirli bir kullanım alanına uygun hale getirir.</a:t>
            </a:r>
          </a:p>
          <a:p>
            <a:pPr lvl="1"/>
            <a:r>
              <a:rPr lang="tr-TR" b="1" dirty="0"/>
              <a:t>Pratik:</a:t>
            </a:r>
            <a:r>
              <a:rPr lang="tr-TR" dirty="0"/>
              <a:t> Çıkış formatı, içerik ve hedefi belirt.</a:t>
            </a:r>
          </a:p>
          <a:p>
            <a:pPr lvl="1"/>
            <a:r>
              <a:rPr lang="tr-TR" b="1" dirty="0"/>
              <a:t>Örnekler:</a:t>
            </a:r>
            <a:endParaRPr lang="tr-TR" dirty="0"/>
          </a:p>
          <a:p>
            <a:pPr lvl="2"/>
            <a:r>
              <a:rPr lang="tr-TR" dirty="0"/>
              <a:t>"Bir eğitim sunumu hazırlıyorum, lütfen başlıklar ve madde işaretleri kullan."</a:t>
            </a:r>
          </a:p>
          <a:p>
            <a:pPr lvl="2"/>
            <a:r>
              <a:rPr lang="tr-TR" dirty="0"/>
              <a:t>"Hikaye yazıyorum, 5-10 yaş arası çocuklar için sade ve eğlenceli olmalı."</a:t>
            </a:r>
          </a:p>
          <a:p>
            <a:pPr lvl="1"/>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35282315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p:txBody>
          <a:bodyPr/>
          <a:lstStyle/>
          <a:p>
            <a:r>
              <a:rPr lang="tr-TR" dirty="0"/>
              <a:t>Etkili İstem Yazma Teknikleri(2)</a:t>
            </a:r>
          </a:p>
        </p:txBody>
      </p:sp>
      <p:sp>
        <p:nvSpPr>
          <p:cNvPr id="9" name="İçerik Yer Tutucusu 8"/>
          <p:cNvSpPr>
            <a:spLocks noGrp="1"/>
          </p:cNvSpPr>
          <p:nvPr>
            <p:ph idx="1"/>
          </p:nvPr>
        </p:nvSpPr>
        <p:spPr/>
        <p:txBody>
          <a:bodyPr/>
          <a:lstStyle/>
          <a:p>
            <a:r>
              <a:rPr lang="tr-TR" dirty="0"/>
              <a:t>Yanıtlama Sınırlandırma</a:t>
            </a:r>
            <a:endParaRPr lang="tr-TR" b="1" dirty="0"/>
          </a:p>
          <a:p>
            <a:pPr lvl="1"/>
            <a:r>
              <a:rPr lang="tr-TR" b="1" dirty="0"/>
              <a:t>Amacı:</a:t>
            </a:r>
            <a:r>
              <a:rPr lang="tr-TR" dirty="0"/>
              <a:t> Gereksiz uzunluk veya detaydan kaçınmak.</a:t>
            </a:r>
          </a:p>
          <a:p>
            <a:pPr lvl="1"/>
            <a:r>
              <a:rPr lang="tr-TR" b="1" dirty="0"/>
              <a:t>Pratik:</a:t>
            </a:r>
            <a:r>
              <a:rPr lang="tr-TR" dirty="0"/>
              <a:t> Paragraf veya madde sayısı sınırı belirle.</a:t>
            </a:r>
          </a:p>
          <a:p>
            <a:pPr lvl="1"/>
            <a:r>
              <a:rPr lang="tr-TR" b="1" dirty="0"/>
              <a:t>Örnek:</a:t>
            </a:r>
            <a:r>
              <a:rPr lang="tr-TR" dirty="0"/>
              <a:t> "Kısa ve öz şekilde, iki paragrafı geçmeyen şekilde anlat."</a:t>
            </a:r>
          </a:p>
          <a:p>
            <a:r>
              <a:rPr lang="tr-TR" dirty="0"/>
              <a:t>Geri Bildirim ve </a:t>
            </a:r>
            <a:r>
              <a:rPr lang="tr-TR" dirty="0" err="1"/>
              <a:t>İterasyon</a:t>
            </a:r>
            <a:endParaRPr lang="tr-TR" b="1" dirty="0"/>
          </a:p>
          <a:p>
            <a:pPr lvl="1"/>
            <a:r>
              <a:rPr lang="tr-TR" b="1" dirty="0"/>
              <a:t>Amacı:</a:t>
            </a:r>
            <a:r>
              <a:rPr lang="tr-TR" dirty="0"/>
              <a:t> Sürekli geliştirme, iyileştirme.</a:t>
            </a:r>
          </a:p>
          <a:p>
            <a:pPr lvl="1"/>
            <a:r>
              <a:rPr lang="tr-TR" b="1" dirty="0"/>
              <a:t>İşleyiş:</a:t>
            </a:r>
            <a:r>
              <a:rPr lang="tr-TR" dirty="0"/>
              <a:t> İlk yanıtı aldıktan sonra, geri bildirim vererek veya detay ekleyerek yeni istemler oluştur.</a:t>
            </a:r>
          </a:p>
          <a:p>
            <a:pPr lvl="1"/>
            <a:r>
              <a:rPr lang="tr-TR" b="1" dirty="0"/>
              <a:t>Örnek:</a:t>
            </a:r>
            <a:endParaRPr lang="tr-TR" dirty="0"/>
          </a:p>
          <a:p>
            <a:pPr lvl="2"/>
            <a:r>
              <a:rPr lang="tr-TR" dirty="0"/>
              <a:t>İlk cevap: “Daha fazla detay ekle.”</a:t>
            </a:r>
          </a:p>
          <a:p>
            <a:pPr lvl="2"/>
            <a:r>
              <a:rPr lang="tr-TR" dirty="0"/>
              <a:t>Güncellenmiş: “Sağlık alanında yapılan en yeni teknolojileri de ekle.”</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15734829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p:txBody>
          <a:bodyPr/>
          <a:lstStyle/>
          <a:p>
            <a:r>
              <a:rPr lang="tr-TR" dirty="0"/>
              <a:t>Gelişmiş Teknikler</a:t>
            </a:r>
          </a:p>
        </p:txBody>
      </p:sp>
      <p:sp>
        <p:nvSpPr>
          <p:cNvPr id="9" name="İçerik Yer Tutucusu 8"/>
          <p:cNvSpPr>
            <a:spLocks noGrp="1"/>
          </p:cNvSpPr>
          <p:nvPr>
            <p:ph idx="1"/>
          </p:nvPr>
        </p:nvSpPr>
        <p:spPr/>
        <p:txBody>
          <a:bodyPr/>
          <a:lstStyle/>
          <a:p>
            <a:r>
              <a:rPr lang="tr-TR" dirty="0"/>
              <a:t>Çok Adımlı Akıl Yürütme (</a:t>
            </a:r>
            <a:r>
              <a:rPr lang="tr-TR" dirty="0" err="1"/>
              <a:t>Chain</a:t>
            </a:r>
            <a:r>
              <a:rPr lang="tr-TR" dirty="0"/>
              <a:t> of </a:t>
            </a:r>
            <a:r>
              <a:rPr lang="tr-TR" dirty="0" err="1"/>
              <a:t>Thought</a:t>
            </a:r>
            <a:r>
              <a:rPr lang="tr-TR" dirty="0"/>
              <a:t>)</a:t>
            </a:r>
            <a:endParaRPr lang="tr-TR" b="1" dirty="0"/>
          </a:p>
          <a:p>
            <a:pPr lvl="1"/>
            <a:r>
              <a:rPr lang="tr-TR" b="1" dirty="0"/>
              <a:t>Tanım:</a:t>
            </a:r>
            <a:r>
              <a:rPr lang="tr-TR" dirty="0"/>
              <a:t> Karmaşık problem veya sorunu aşama </a:t>
            </a:r>
            <a:r>
              <a:rPr lang="tr-TR" dirty="0" err="1"/>
              <a:t>aşama</a:t>
            </a:r>
            <a:r>
              <a:rPr lang="tr-TR" dirty="0"/>
              <a:t> çözmek.</a:t>
            </a:r>
          </a:p>
          <a:p>
            <a:pPr lvl="1"/>
            <a:r>
              <a:rPr lang="tr-TR" b="1" dirty="0"/>
              <a:t>Pratik:</a:t>
            </a:r>
            <a:r>
              <a:rPr lang="tr-TR" dirty="0"/>
              <a:t> Adım adım süreci modelden talep et.</a:t>
            </a:r>
          </a:p>
          <a:p>
            <a:pPr lvl="1"/>
            <a:r>
              <a:rPr lang="tr-TR" b="1" dirty="0"/>
              <a:t>Örnek:</a:t>
            </a:r>
            <a:endParaRPr lang="tr-TR" dirty="0"/>
          </a:p>
          <a:p>
            <a:pPr lvl="2"/>
            <a:r>
              <a:rPr lang="tr-TR" dirty="0"/>
              <a:t>"Bu matematik problemini çözmeden önce, problemi tanımla, sonra her bir adımı detaylandır."</a:t>
            </a:r>
          </a:p>
          <a:p>
            <a:r>
              <a:rPr lang="tr-TR" dirty="0"/>
              <a:t>Rol Tabanlı, Kısıtlama ve </a:t>
            </a:r>
            <a:r>
              <a:rPr lang="tr-TR" dirty="0" err="1"/>
              <a:t>Seviyelendirme</a:t>
            </a:r>
            <a:endParaRPr lang="tr-TR" b="1" dirty="0"/>
          </a:p>
          <a:p>
            <a:pPr lvl="1"/>
            <a:r>
              <a:rPr lang="tr-TR" b="1" dirty="0"/>
              <a:t>Tanım:</a:t>
            </a:r>
            <a:r>
              <a:rPr lang="tr-TR" dirty="0"/>
              <a:t> Modelden belirli bir karakter veya uzmanlık seviyesinde davranmasını istemek.</a:t>
            </a:r>
          </a:p>
          <a:p>
            <a:pPr lvl="1"/>
            <a:r>
              <a:rPr lang="tr-TR" b="1" dirty="0"/>
              <a:t>Pratik:</a:t>
            </a:r>
            <a:r>
              <a:rPr lang="tr-TR" dirty="0"/>
              <a:t> Rol atayarak veya seviyeleri belirleyerek.</a:t>
            </a:r>
          </a:p>
          <a:p>
            <a:pPr lvl="1"/>
            <a:r>
              <a:rPr lang="tr-TR" b="1" dirty="0"/>
              <a:t>Örnekler:</a:t>
            </a:r>
            <a:endParaRPr lang="tr-TR" dirty="0"/>
          </a:p>
          <a:p>
            <a:pPr lvl="2"/>
            <a:r>
              <a:rPr lang="tr-TR" dirty="0"/>
              <a:t>"Bir tıp uzmanı gibi açıklama yap.”</a:t>
            </a:r>
          </a:p>
          <a:p>
            <a:pPr lvl="2"/>
            <a:r>
              <a:rPr lang="tr-TR" dirty="0"/>
              <a:t>"Başlangıç seviyesi kullanıcılar için anlat."</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25661754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p:txBody>
          <a:bodyPr/>
          <a:lstStyle/>
          <a:p>
            <a:r>
              <a:rPr lang="tr-TR" dirty="0"/>
              <a:t>Gelişmiş Teknikler(2)</a:t>
            </a:r>
          </a:p>
        </p:txBody>
      </p:sp>
      <p:sp>
        <p:nvSpPr>
          <p:cNvPr id="9" name="İçerik Yer Tutucusu 8"/>
          <p:cNvSpPr>
            <a:spLocks noGrp="1"/>
          </p:cNvSpPr>
          <p:nvPr>
            <p:ph idx="1"/>
          </p:nvPr>
        </p:nvSpPr>
        <p:spPr/>
        <p:txBody>
          <a:bodyPr/>
          <a:lstStyle/>
          <a:p>
            <a:r>
              <a:rPr lang="tr-TR" dirty="0"/>
              <a:t>Çoklu ve Çok Adımlı İstemler</a:t>
            </a:r>
            <a:endParaRPr lang="tr-TR" b="1" dirty="0"/>
          </a:p>
          <a:p>
            <a:pPr lvl="1"/>
            <a:r>
              <a:rPr lang="tr-TR" b="1" dirty="0"/>
              <a:t>Tanım:</a:t>
            </a:r>
            <a:r>
              <a:rPr lang="tr-TR" dirty="0"/>
              <a:t> Farklı istemleri ardışık veya paralel kullanmak.</a:t>
            </a:r>
          </a:p>
          <a:p>
            <a:pPr lvl="1"/>
            <a:r>
              <a:rPr lang="tr-TR" b="1" dirty="0"/>
              <a:t>Pratik:</a:t>
            </a:r>
            <a:r>
              <a:rPr lang="tr-TR" dirty="0"/>
              <a:t> Birden fazla çözüm veya perspektif alıp, en uygununu seçmek.</a:t>
            </a:r>
          </a:p>
          <a:p>
            <a:pPr lvl="1"/>
            <a:r>
              <a:rPr lang="tr-TR" b="1" dirty="0"/>
              <a:t>Örnek:</a:t>
            </a:r>
            <a:endParaRPr lang="tr-TR" dirty="0"/>
          </a:p>
          <a:p>
            <a:pPr lvl="2"/>
            <a:r>
              <a:rPr lang="tr-TR" dirty="0"/>
              <a:t>“İki farklı pazarlama stratejisi sun ve bunlar arasından en iyisini seç.”</a:t>
            </a:r>
          </a:p>
          <a:p>
            <a:r>
              <a:rPr lang="tr-TR" dirty="0"/>
              <a:t>Format ve Kodlama Belirleme</a:t>
            </a:r>
            <a:endParaRPr lang="tr-TR" b="1" dirty="0"/>
          </a:p>
          <a:p>
            <a:pPr lvl="1"/>
            <a:r>
              <a:rPr lang="tr-TR" b="1" dirty="0"/>
              <a:t>Tanım:</a:t>
            </a:r>
            <a:r>
              <a:rPr lang="tr-TR" dirty="0"/>
              <a:t> Çıktının belirli bir şemaya ve formata uygun olmasını sağlama.</a:t>
            </a:r>
          </a:p>
          <a:p>
            <a:pPr lvl="1"/>
            <a:r>
              <a:rPr lang="tr-TR" b="1" dirty="0"/>
              <a:t>Pratik:</a:t>
            </a:r>
            <a:r>
              <a:rPr lang="tr-TR" dirty="0"/>
              <a:t> JSON, </a:t>
            </a:r>
            <a:r>
              <a:rPr lang="tr-TR" dirty="0" err="1"/>
              <a:t>Markdown</a:t>
            </a:r>
            <a:r>
              <a:rPr lang="tr-TR" dirty="0"/>
              <a:t>, CSV kullanımı.</a:t>
            </a:r>
          </a:p>
          <a:p>
            <a:pPr lvl="1"/>
            <a:r>
              <a:rPr lang="tr-TR" b="1" dirty="0"/>
              <a:t>Örnek:</a:t>
            </a:r>
            <a:r>
              <a:rPr lang="tr-TR" dirty="0"/>
              <a:t> “Sonuçları JSON formatında sırala.”</a:t>
            </a:r>
          </a:p>
          <a:p>
            <a:pPr marL="0" indent="0">
              <a:buNone/>
            </a:pPr>
            <a:endParaRPr lang="tr-TR" dirty="0"/>
          </a:p>
        </p:txBody>
      </p:sp>
    </p:spTree>
    <p:extLst>
      <p:ext uri="{BB962C8B-B14F-4D97-AF65-F5344CB8AC3E}">
        <p14:creationId xmlns:p14="http://schemas.microsoft.com/office/powerpoint/2010/main" val="2614000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p:txBody>
          <a:bodyPr/>
          <a:lstStyle/>
          <a:p>
            <a:r>
              <a:rPr lang="tr-TR" dirty="0"/>
              <a:t>Model Güçlendirme ve Yönlendirme Teknikleri</a:t>
            </a:r>
          </a:p>
        </p:txBody>
      </p:sp>
      <p:sp>
        <p:nvSpPr>
          <p:cNvPr id="9" name="İçerik Yer Tutucusu 8"/>
          <p:cNvSpPr>
            <a:spLocks noGrp="1"/>
          </p:cNvSpPr>
          <p:nvPr>
            <p:ph idx="1"/>
          </p:nvPr>
        </p:nvSpPr>
        <p:spPr/>
        <p:txBody>
          <a:bodyPr/>
          <a:lstStyle/>
          <a:p>
            <a:r>
              <a:rPr lang="tr-TR" b="1" dirty="0"/>
              <a:t>Düşünce Zinciri (</a:t>
            </a:r>
            <a:r>
              <a:rPr lang="tr-TR" b="1" dirty="0" err="1"/>
              <a:t>Chain</a:t>
            </a:r>
            <a:r>
              <a:rPr lang="tr-TR" b="1" dirty="0"/>
              <a:t> of </a:t>
            </a:r>
            <a:r>
              <a:rPr lang="tr-TR" b="1" dirty="0" err="1"/>
              <a:t>Thought</a:t>
            </a:r>
            <a:r>
              <a:rPr lang="tr-TR" b="1" dirty="0"/>
              <a:t>) ve Ağları</a:t>
            </a:r>
          </a:p>
          <a:p>
            <a:r>
              <a:rPr lang="tr-TR" b="1" dirty="0"/>
              <a:t>Hafıza Destekli ve Belirsizlik Azaltıcı İstemler</a:t>
            </a:r>
          </a:p>
          <a:p>
            <a:r>
              <a:rPr lang="tr-TR" b="1" dirty="0"/>
              <a:t>Güvenlik ve Etik</a:t>
            </a:r>
            <a:endParaRPr lang="tr-TR" dirty="0"/>
          </a:p>
        </p:txBody>
      </p:sp>
    </p:spTree>
    <p:extLst>
      <p:ext uri="{BB962C8B-B14F-4D97-AF65-F5344CB8AC3E}">
        <p14:creationId xmlns:p14="http://schemas.microsoft.com/office/powerpoint/2010/main" val="39920305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p:txBody>
          <a:bodyPr/>
          <a:lstStyle/>
          <a:p>
            <a:r>
              <a:rPr lang="tr-TR" dirty="0"/>
              <a:t>Düşünce Zinciri (</a:t>
            </a:r>
            <a:r>
              <a:rPr lang="tr-TR" dirty="0" err="1"/>
              <a:t>Chain</a:t>
            </a:r>
            <a:r>
              <a:rPr lang="tr-TR" dirty="0"/>
              <a:t> of </a:t>
            </a:r>
            <a:r>
              <a:rPr lang="tr-TR" dirty="0" err="1"/>
              <a:t>Thought</a:t>
            </a:r>
            <a:r>
              <a:rPr lang="tr-TR" dirty="0"/>
              <a:t>) ve Ağları</a:t>
            </a:r>
          </a:p>
        </p:txBody>
      </p:sp>
      <p:sp>
        <p:nvSpPr>
          <p:cNvPr id="9" name="İçerik Yer Tutucusu 8"/>
          <p:cNvSpPr>
            <a:spLocks noGrp="1"/>
          </p:cNvSpPr>
          <p:nvPr>
            <p:ph idx="1"/>
          </p:nvPr>
        </p:nvSpPr>
        <p:spPr>
          <a:xfrm>
            <a:off x="490451" y="1529545"/>
            <a:ext cx="11396749" cy="4438993"/>
          </a:xfrm>
        </p:spPr>
        <p:txBody>
          <a:bodyPr>
            <a:normAutofit lnSpcReduction="10000"/>
          </a:bodyPr>
          <a:lstStyle/>
          <a:p>
            <a:r>
              <a:rPr lang="tr-TR" b="1" dirty="0"/>
              <a:t>Tanım:</a:t>
            </a:r>
            <a:r>
              <a:rPr lang="tr-TR" dirty="0"/>
              <a:t> Karmaşık problemlerde veya matematiksel hesaplamalarda, modelin adım adım mantık yürütmesini sağlamak. Bu teknik, sonuçların doğruluğunu artırır.</a:t>
            </a:r>
          </a:p>
          <a:p>
            <a:r>
              <a:rPr lang="tr-TR" b="1" dirty="0"/>
              <a:t>Pratik Uygulama: </a:t>
            </a:r>
            <a:r>
              <a:rPr lang="tr-TR" dirty="0"/>
              <a:t>İşte bu tekniği kullanarak bir problem çözme:</a:t>
            </a:r>
          </a:p>
          <a:p>
            <a:r>
              <a:rPr lang="tr-TR" b="1" dirty="0"/>
              <a:t>Örnek:</a:t>
            </a:r>
            <a:br>
              <a:rPr lang="tr-TR" dirty="0"/>
            </a:br>
            <a:r>
              <a:rPr lang="tr-TR" i="1" dirty="0"/>
              <a:t>İlk soru:</a:t>
            </a:r>
            <a:br>
              <a:rPr lang="tr-TR" dirty="0"/>
            </a:br>
            <a:r>
              <a:rPr lang="tr-TR" dirty="0"/>
              <a:t>“Bir otobüs saatte 60 km hızla gidiyor. Aynı hızla geri dönerse toplam mesafe 300 km ise, otobüs toplam kaç saat yolculuk yapmıştır?”</a:t>
            </a:r>
          </a:p>
          <a:p>
            <a:r>
              <a:rPr lang="tr-TR" i="1" dirty="0"/>
              <a:t>İstem:</a:t>
            </a:r>
            <a:br>
              <a:rPr lang="tr-TR" dirty="0"/>
            </a:br>
            <a:r>
              <a:rPr lang="tr-TR" dirty="0"/>
              <a:t>“Önce toplam mesafeyi ve hızını göz önüne alarak, toplam süreyi adım adım hesapla. Her adımı açıkça yaz.”</a:t>
            </a:r>
          </a:p>
          <a:p>
            <a:r>
              <a:rPr lang="tr-TR" b="1" dirty="0"/>
              <a:t>Model cevap:</a:t>
            </a:r>
            <a:endParaRPr lang="tr-TR" dirty="0"/>
          </a:p>
          <a:p>
            <a:pPr lvl="1"/>
            <a:r>
              <a:rPr lang="tr-TR" dirty="0"/>
              <a:t>Mesafe = 300 km</a:t>
            </a:r>
          </a:p>
          <a:p>
            <a:pPr lvl="1"/>
            <a:r>
              <a:rPr lang="tr-TR" dirty="0"/>
              <a:t>Hız = 60 km/</a:t>
            </a:r>
            <a:r>
              <a:rPr lang="tr-TR" dirty="0" err="1"/>
              <a:t>sa</a:t>
            </a:r>
            <a:endParaRPr lang="tr-TR" dirty="0"/>
          </a:p>
          <a:p>
            <a:pPr lvl="1"/>
            <a:r>
              <a:rPr lang="tr-TR" dirty="0"/>
              <a:t>Gidiş veya dönüş süresi = 300 km / 60 km/</a:t>
            </a:r>
            <a:r>
              <a:rPr lang="tr-TR" dirty="0" err="1"/>
              <a:t>sa</a:t>
            </a:r>
            <a:r>
              <a:rPr lang="tr-TR" dirty="0"/>
              <a:t> = 5 saat</a:t>
            </a:r>
          </a:p>
          <a:p>
            <a:pPr lvl="1"/>
            <a:r>
              <a:rPr lang="tr-TR" dirty="0"/>
              <a:t>Toplam yolculuk süresi = 2 x 5 saat = 10 saat</a:t>
            </a:r>
          </a:p>
          <a:p>
            <a:pPr lvl="1"/>
            <a:r>
              <a:rPr lang="tr-TR" dirty="0"/>
              <a:t>Bu yaklaşım doğruluğu artırır ve modelin hata yapma ihtimalini azaltır.</a:t>
            </a:r>
          </a:p>
        </p:txBody>
      </p:sp>
    </p:spTree>
    <p:extLst>
      <p:ext uri="{BB962C8B-B14F-4D97-AF65-F5344CB8AC3E}">
        <p14:creationId xmlns:p14="http://schemas.microsoft.com/office/powerpoint/2010/main" val="3390848910"/>
      </p:ext>
    </p:extLst>
  </p:cSld>
  <p:clrMapOvr>
    <a:masterClrMapping/>
  </p:clrMapOvr>
</p:sld>
</file>

<file path=ppt/theme/theme1.xml><?xml version="1.0" encoding="utf-8"?>
<a:theme xmlns:a="http://schemas.openxmlformats.org/drawingml/2006/main" name="Office Teması">
  <a:themeElements>
    <a:clrScheme name="Mavi Yeşil">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454</TotalTime>
  <Words>1797</Words>
  <Application>Microsoft Office PowerPoint</Application>
  <PresentationFormat>Geniş ekran</PresentationFormat>
  <Paragraphs>158</Paragraphs>
  <Slides>19</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19</vt:i4>
      </vt:variant>
    </vt:vector>
  </HeadingPairs>
  <TitlesOfParts>
    <vt:vector size="26" baseType="lpstr">
      <vt:lpstr>Arial</vt:lpstr>
      <vt:lpstr>Calibri</vt:lpstr>
      <vt:lpstr>Calibri Light</vt:lpstr>
      <vt:lpstr>Tahoma</vt:lpstr>
      <vt:lpstr>Trebuchet MS</vt:lpstr>
      <vt:lpstr>Wingdings</vt:lpstr>
      <vt:lpstr>Office Teması</vt:lpstr>
      <vt:lpstr>Prompt Mühendisliği</vt:lpstr>
      <vt:lpstr>İçindekiler</vt:lpstr>
      <vt:lpstr>Tanım ve Önemi</vt:lpstr>
      <vt:lpstr>Etkili İstem Yazma Teknikleri</vt:lpstr>
      <vt:lpstr>Etkili İstem Yazma Teknikleri(2)</vt:lpstr>
      <vt:lpstr>Gelişmiş Teknikler</vt:lpstr>
      <vt:lpstr>Gelişmiş Teknikler(2)</vt:lpstr>
      <vt:lpstr>Model Güçlendirme ve Yönlendirme Teknikleri</vt:lpstr>
      <vt:lpstr>Düşünce Zinciri (Chain of Thought) ve Ağları</vt:lpstr>
      <vt:lpstr>Hafıza Destekli ve Belirsizlik Azaltıcı İstemler</vt:lpstr>
      <vt:lpstr>Güvenlik ve Etik</vt:lpstr>
      <vt:lpstr>Pratik Uygulama Önerileri:</vt:lpstr>
      <vt:lpstr>Çok Modlu Modeller ve Çok Disiplinli Uygulamalar</vt:lpstr>
      <vt:lpstr>İstem Mühendisliğinin Önemi</vt:lpstr>
      <vt:lpstr>Güçlü ve Güvenilir Yapay Zekâ Sistemleri İçin Tavsiyeler</vt:lpstr>
      <vt:lpstr>Güçlü ve Güvenilir Yapay Zekâ Sistemleri İçin Tavsiyeler(2)</vt:lpstr>
      <vt:lpstr>Güçlü ve Güvenilir Yapay Zekâ Sistemleri İçin Tavsiyeler(3)</vt:lpstr>
      <vt:lpstr>SONUÇ</vt:lpstr>
      <vt:lpstr>“Yapay Zeka Uygulamaları” dersine ait bu doküman, “Yapay Zeka Operatörlüğü” Mikroyeterlilik Programı kapsamında görev yapan eğitmenler tarafından hazırlanmıştır.  Yapay Zeka Operatörlüğü Program Koordinatörü Prof. Dr. İsmail KIRBAŞ  Eğitmenler Dr. Öğr. Üyesi Tülay TURAN - Yapay Zeka Temelleri Dr. Öğr. Üyesi Ayhan ARISOY - Üretken Yapay Zeka ve Prompt Mühendisliği Dr. Öğr. Üyesi İlhan UYSAL - Yaratıcılık ve Yapay Zeka Dr. Öğr. Üyesi Tülay TURAN - Yapay Zeka Etiği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Gökhan TURAN</dc:creator>
  <cp:lastModifiedBy>Gökhan TURAN</cp:lastModifiedBy>
  <cp:revision>39</cp:revision>
  <dcterms:created xsi:type="dcterms:W3CDTF">2016-03-01T11:37:48Z</dcterms:created>
  <dcterms:modified xsi:type="dcterms:W3CDTF">2025-09-11T10:16:03Z</dcterms:modified>
</cp:coreProperties>
</file>