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80" r:id="rId3"/>
    <p:sldId id="274" r:id="rId4"/>
    <p:sldId id="267" r:id="rId5"/>
    <p:sldId id="268" r:id="rId6"/>
    <p:sldId id="275" r:id="rId7"/>
    <p:sldId id="278" r:id="rId8"/>
    <p:sldId id="276" r:id="rId9"/>
    <p:sldId id="277" r:id="rId10"/>
    <p:sldId id="269" r:id="rId11"/>
    <p:sldId id="279" r:id="rId12"/>
    <p:sldId id="266"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9117BA2F-6174-48AE-8A4B-2F39488575A0}">
          <p14:sldIdLst>
            <p14:sldId id="256"/>
          </p14:sldIdLst>
        </p14:section>
        <p14:section name="Birinci Bölüm" id="{08534CCC-212C-4EF1-A05C-4748B981C27B}">
          <p14:sldIdLst>
            <p14:sldId id="280"/>
            <p14:sldId id="274"/>
            <p14:sldId id="267"/>
            <p14:sldId id="268"/>
            <p14:sldId id="275"/>
            <p14:sldId id="278"/>
            <p14:sldId id="276"/>
            <p14:sldId id="277"/>
            <p14:sldId id="269"/>
            <p14:sldId id="279"/>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666"/>
    <a:srgbClr val="3A29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ülay TURAN" userId="800e3cd8-a065-4638-8e17-85d737e94910" providerId="ADAL" clId="{04B8DA30-60EC-4FCC-AA3A-B60404FF8A7F}"/>
    <pc:docChg chg="addSld delSld modSld modSection">
      <pc:chgData name="Tülay TURAN" userId="800e3cd8-a065-4638-8e17-85d737e94910" providerId="ADAL" clId="{04B8DA30-60EC-4FCC-AA3A-B60404FF8A7F}" dt="2025-09-11T03:42:32.625" v="19" actId="20577"/>
      <pc:docMkLst>
        <pc:docMk/>
      </pc:docMkLst>
      <pc:sldChg chg="del">
        <pc:chgData name="Tülay TURAN" userId="800e3cd8-a065-4638-8e17-85d737e94910" providerId="ADAL" clId="{04B8DA30-60EC-4FCC-AA3A-B60404FF8A7F}" dt="2025-09-11T03:35:58.083" v="0" actId="2696"/>
        <pc:sldMkLst>
          <pc:docMk/>
          <pc:sldMk cId="3615711331" sldId="260"/>
        </pc:sldMkLst>
      </pc:sldChg>
      <pc:sldChg chg="modSp">
        <pc:chgData name="Tülay TURAN" userId="800e3cd8-a065-4638-8e17-85d737e94910" providerId="ADAL" clId="{04B8DA30-60EC-4FCC-AA3A-B60404FF8A7F}" dt="2025-09-11T03:36:11.080" v="1"/>
        <pc:sldMkLst>
          <pc:docMk/>
          <pc:sldMk cId="4025758876" sldId="266"/>
        </pc:sldMkLst>
        <pc:spChg chg="mod">
          <ac:chgData name="Tülay TURAN" userId="800e3cd8-a065-4638-8e17-85d737e94910" providerId="ADAL" clId="{04B8DA30-60EC-4FCC-AA3A-B60404FF8A7F}" dt="2025-09-11T03:36:11.080" v="1"/>
          <ac:spMkLst>
            <pc:docMk/>
            <pc:sldMk cId="4025758876" sldId="266"/>
            <ac:spMk id="6" creationId="{00000000-0000-0000-0000-000000000000}"/>
          </ac:spMkLst>
        </pc:spChg>
      </pc:sldChg>
      <pc:sldChg chg="addSp delSp modSp add">
        <pc:chgData name="Tülay TURAN" userId="800e3cd8-a065-4638-8e17-85d737e94910" providerId="ADAL" clId="{04B8DA30-60EC-4FCC-AA3A-B60404FF8A7F}" dt="2025-09-11T03:42:32.625" v="19" actId="20577"/>
        <pc:sldMkLst>
          <pc:docMk/>
          <pc:sldMk cId="63101504" sldId="280"/>
        </pc:sldMkLst>
        <pc:spChg chg="del">
          <ac:chgData name="Tülay TURAN" userId="800e3cd8-a065-4638-8e17-85d737e94910" providerId="ADAL" clId="{04B8DA30-60EC-4FCC-AA3A-B60404FF8A7F}" dt="2025-09-11T03:42:09.809" v="3"/>
          <ac:spMkLst>
            <pc:docMk/>
            <pc:sldMk cId="63101504" sldId="280"/>
            <ac:spMk id="2" creationId="{2076D3B9-3D5E-4C2E-97B6-8EDB944AEDCC}"/>
          </ac:spMkLst>
        </pc:spChg>
        <pc:spChg chg="del">
          <ac:chgData name="Tülay TURAN" userId="800e3cd8-a065-4638-8e17-85d737e94910" providerId="ADAL" clId="{04B8DA30-60EC-4FCC-AA3A-B60404FF8A7F}" dt="2025-09-11T03:42:09.809" v="3"/>
          <ac:spMkLst>
            <pc:docMk/>
            <pc:sldMk cId="63101504" sldId="280"/>
            <ac:spMk id="3" creationId="{65D5E744-1A72-43DB-BB77-4575D70A9248}"/>
          </ac:spMkLst>
        </pc:spChg>
        <pc:spChg chg="del">
          <ac:chgData name="Tülay TURAN" userId="800e3cd8-a065-4638-8e17-85d737e94910" providerId="ADAL" clId="{04B8DA30-60EC-4FCC-AA3A-B60404FF8A7F}" dt="2025-09-11T03:42:09.809" v="3"/>
          <ac:spMkLst>
            <pc:docMk/>
            <pc:sldMk cId="63101504" sldId="280"/>
            <ac:spMk id="4" creationId="{DA758C0C-A734-4C44-902B-FF0A74902394}"/>
          </ac:spMkLst>
        </pc:spChg>
        <pc:spChg chg="add mod">
          <ac:chgData name="Tülay TURAN" userId="800e3cd8-a065-4638-8e17-85d737e94910" providerId="ADAL" clId="{04B8DA30-60EC-4FCC-AA3A-B60404FF8A7F}" dt="2025-09-11T03:42:13.362" v="14" actId="20577"/>
          <ac:spMkLst>
            <pc:docMk/>
            <pc:sldMk cId="63101504" sldId="280"/>
            <ac:spMk id="5" creationId="{356763E5-B11F-41CC-8621-9CEBE4BEA3A8}"/>
          </ac:spMkLst>
        </pc:spChg>
        <pc:spChg chg="add mod">
          <ac:chgData name="Tülay TURAN" userId="800e3cd8-a065-4638-8e17-85d737e94910" providerId="ADAL" clId="{04B8DA30-60EC-4FCC-AA3A-B60404FF8A7F}" dt="2025-09-11T03:42:32.625" v="19" actId="20577"/>
          <ac:spMkLst>
            <pc:docMk/>
            <pc:sldMk cId="63101504" sldId="280"/>
            <ac:spMk id="6" creationId="{EF42043A-47DB-4165-B302-0B2E557C56B6}"/>
          </ac:spMkLst>
        </pc:spChg>
      </pc:sldChg>
    </pc:docChg>
  </pc:docChgLst>
  <pc:docChgLst>
    <pc:chgData name="Tülay TURAN" userId="800e3cd8-a065-4638-8e17-85d737e94910" providerId="ADAL" clId="{02E81EDA-D499-48E5-A70D-2995FFE831C1}"/>
    <pc:docChg chg="modSld">
      <pc:chgData name="Tülay TURAN" userId="800e3cd8-a065-4638-8e17-85d737e94910" providerId="ADAL" clId="{02E81EDA-D499-48E5-A70D-2995FFE831C1}" dt="2025-09-11T06:42:27.732" v="6" actId="108"/>
      <pc:docMkLst>
        <pc:docMk/>
      </pc:docMkLst>
      <pc:sldChg chg="modSp">
        <pc:chgData name="Tülay TURAN" userId="800e3cd8-a065-4638-8e17-85d737e94910" providerId="ADAL" clId="{02E81EDA-D499-48E5-A70D-2995FFE831C1}" dt="2025-09-11T06:41:57.857" v="1" actId="108"/>
        <pc:sldMkLst>
          <pc:docMk/>
          <pc:sldMk cId="3693994381" sldId="275"/>
        </pc:sldMkLst>
        <pc:spChg chg="mod">
          <ac:chgData name="Tülay TURAN" userId="800e3cd8-a065-4638-8e17-85d737e94910" providerId="ADAL" clId="{02E81EDA-D499-48E5-A70D-2995FFE831C1}" dt="2025-09-11T06:41:57.857" v="1" actId="108"/>
          <ac:spMkLst>
            <pc:docMk/>
            <pc:sldMk cId="3693994381" sldId="275"/>
            <ac:spMk id="2" creationId="{DF0BF65E-1629-C9FF-6C27-3271A052252E}"/>
          </ac:spMkLst>
        </pc:spChg>
        <pc:spChg chg="mod">
          <ac:chgData name="Tülay TURAN" userId="800e3cd8-a065-4638-8e17-85d737e94910" providerId="ADAL" clId="{02E81EDA-D499-48E5-A70D-2995FFE831C1}" dt="2025-09-11T06:41:52.992" v="0" actId="108"/>
          <ac:spMkLst>
            <pc:docMk/>
            <pc:sldMk cId="3693994381" sldId="275"/>
            <ac:spMk id="4" creationId="{3F1BA305-5557-4B7A-B0F4-6BE9F2790DE5}"/>
          </ac:spMkLst>
        </pc:spChg>
      </pc:sldChg>
      <pc:sldChg chg="modSp">
        <pc:chgData name="Tülay TURAN" userId="800e3cd8-a065-4638-8e17-85d737e94910" providerId="ADAL" clId="{02E81EDA-D499-48E5-A70D-2995FFE831C1}" dt="2025-09-11T06:42:20.364" v="4" actId="108"/>
        <pc:sldMkLst>
          <pc:docMk/>
          <pc:sldMk cId="2838850492" sldId="276"/>
        </pc:sldMkLst>
        <pc:spChg chg="mod">
          <ac:chgData name="Tülay TURAN" userId="800e3cd8-a065-4638-8e17-85d737e94910" providerId="ADAL" clId="{02E81EDA-D499-48E5-A70D-2995FFE831C1}" dt="2025-09-11T06:42:20.364" v="4" actId="108"/>
          <ac:spMkLst>
            <pc:docMk/>
            <pc:sldMk cId="2838850492" sldId="276"/>
            <ac:spMk id="5" creationId="{72115B23-CD2D-4BEE-4D00-5A16E71575ED}"/>
          </ac:spMkLst>
        </pc:spChg>
      </pc:sldChg>
      <pc:sldChg chg="modSp">
        <pc:chgData name="Tülay TURAN" userId="800e3cd8-a065-4638-8e17-85d737e94910" providerId="ADAL" clId="{02E81EDA-D499-48E5-A70D-2995FFE831C1}" dt="2025-09-11T06:42:24.432" v="5" actId="108"/>
        <pc:sldMkLst>
          <pc:docMk/>
          <pc:sldMk cId="105294814" sldId="277"/>
        </pc:sldMkLst>
        <pc:spChg chg="mod">
          <ac:chgData name="Tülay TURAN" userId="800e3cd8-a065-4638-8e17-85d737e94910" providerId="ADAL" clId="{02E81EDA-D499-48E5-A70D-2995FFE831C1}" dt="2025-09-11T06:42:24.432" v="5" actId="108"/>
          <ac:spMkLst>
            <pc:docMk/>
            <pc:sldMk cId="105294814" sldId="277"/>
            <ac:spMk id="5" creationId="{81C1589B-A8EA-A993-D240-83473CC2DD50}"/>
          </ac:spMkLst>
        </pc:spChg>
      </pc:sldChg>
      <pc:sldChg chg="modSp">
        <pc:chgData name="Tülay TURAN" userId="800e3cd8-a065-4638-8e17-85d737e94910" providerId="ADAL" clId="{02E81EDA-D499-48E5-A70D-2995FFE831C1}" dt="2025-09-11T06:42:16.182" v="3" actId="108"/>
        <pc:sldMkLst>
          <pc:docMk/>
          <pc:sldMk cId="1391231107" sldId="278"/>
        </pc:sldMkLst>
        <pc:spChg chg="mod">
          <ac:chgData name="Tülay TURAN" userId="800e3cd8-a065-4638-8e17-85d737e94910" providerId="ADAL" clId="{02E81EDA-D499-48E5-A70D-2995FFE831C1}" dt="2025-09-11T06:42:16.182" v="3" actId="108"/>
          <ac:spMkLst>
            <pc:docMk/>
            <pc:sldMk cId="1391231107" sldId="278"/>
            <ac:spMk id="5" creationId="{3E6C37E6-494C-B23E-2521-D3F6401B3FCD}"/>
          </ac:spMkLst>
        </pc:spChg>
      </pc:sldChg>
      <pc:sldChg chg="modSp">
        <pc:chgData name="Tülay TURAN" userId="800e3cd8-a065-4638-8e17-85d737e94910" providerId="ADAL" clId="{02E81EDA-D499-48E5-A70D-2995FFE831C1}" dt="2025-09-11T06:42:27.732" v="6" actId="108"/>
        <pc:sldMkLst>
          <pc:docMk/>
          <pc:sldMk cId="3012723784" sldId="279"/>
        </pc:sldMkLst>
        <pc:spChg chg="mod">
          <ac:chgData name="Tülay TURAN" userId="800e3cd8-a065-4638-8e17-85d737e94910" providerId="ADAL" clId="{02E81EDA-D499-48E5-A70D-2995FFE831C1}" dt="2025-09-11T06:42:27.732" v="6" actId="108"/>
          <ac:spMkLst>
            <pc:docMk/>
            <pc:sldMk cId="3012723784" sldId="279"/>
            <ac:spMk id="4" creationId="{67EE2BDA-A259-2EE4-1988-F956E2613561}"/>
          </ac:spMkLst>
        </pc:spChg>
      </pc:sldChg>
    </pc:docChg>
  </pc:docChgLst>
  <pc:docChgLst>
    <pc:chgData name="Gökhan TURAN" userId="0e498ba1-44a8-465d-ad8d-0fdde761c38f" providerId="ADAL" clId="{D8F8B333-9B90-4BC6-852A-641B521AC7C9}"/>
    <pc:docChg chg="custSel modSld">
      <pc:chgData name="Gökhan TURAN" userId="0e498ba1-44a8-465d-ad8d-0fdde761c38f" providerId="ADAL" clId="{D8F8B333-9B90-4BC6-852A-641B521AC7C9}" dt="2025-09-11T10:15:42.121" v="3"/>
      <pc:docMkLst>
        <pc:docMk/>
      </pc:docMkLst>
      <pc:sldChg chg="addSp delSp">
        <pc:chgData name="Gökhan TURAN" userId="0e498ba1-44a8-465d-ad8d-0fdde761c38f" providerId="ADAL" clId="{D8F8B333-9B90-4BC6-852A-641B521AC7C9}" dt="2025-09-11T10:15:42.121" v="3"/>
        <pc:sldMkLst>
          <pc:docMk/>
          <pc:sldMk cId="4025758876" sldId="266"/>
        </pc:sldMkLst>
        <pc:spChg chg="add del">
          <ac:chgData name="Gökhan TURAN" userId="0e498ba1-44a8-465d-ad8d-0fdde761c38f" providerId="ADAL" clId="{D8F8B333-9B90-4BC6-852A-641B521AC7C9}" dt="2025-09-11T10:15:41.336" v="2" actId="478"/>
          <ac:spMkLst>
            <pc:docMk/>
            <pc:sldMk cId="4025758876" sldId="266"/>
            <ac:spMk id="5" creationId="{2B2FFD30-5BC8-4D10-907F-A630BFC12628}"/>
          </ac:spMkLst>
        </pc:spChg>
        <pc:spChg chg="del">
          <ac:chgData name="Gökhan TURAN" userId="0e498ba1-44a8-465d-ad8d-0fdde761c38f" providerId="ADAL" clId="{D8F8B333-9B90-4BC6-852A-641B521AC7C9}" dt="2025-09-11T10:14:30.427" v="0" actId="478"/>
          <ac:spMkLst>
            <pc:docMk/>
            <pc:sldMk cId="4025758876" sldId="266"/>
            <ac:spMk id="7" creationId="{62B6A82C-0439-479E-976A-D647CD96780B}"/>
          </ac:spMkLst>
        </pc:spChg>
        <pc:spChg chg="add">
          <ac:chgData name="Gökhan TURAN" userId="0e498ba1-44a8-465d-ad8d-0fdde761c38f" providerId="ADAL" clId="{D8F8B333-9B90-4BC6-852A-641B521AC7C9}" dt="2025-09-11T10:15:42.121" v="3"/>
          <ac:spMkLst>
            <pc:docMk/>
            <pc:sldMk cId="4025758876" sldId="266"/>
            <ac:spMk id="9" creationId="{4648F422-A9A8-4F4D-8475-83EAD320C79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B6A497C-F7A4-4595-856F-8C6F670FF3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EBAAE30D-AE33-4665-8DD3-1F0CEE73D9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03FB3-266A-4AD6-AA94-20AF8F0C9BDF}" type="datetimeFigureOut">
              <a:rPr lang="tr-TR" smtClean="0"/>
              <a:t>11.09.2025</a:t>
            </a:fld>
            <a:endParaRPr lang="tr-TR"/>
          </a:p>
        </p:txBody>
      </p:sp>
      <p:sp>
        <p:nvSpPr>
          <p:cNvPr id="4" name="Alt Bilgi Yer Tutucusu 3">
            <a:extLst>
              <a:ext uri="{FF2B5EF4-FFF2-40B4-BE49-F238E27FC236}">
                <a16:creationId xmlns:a16="http://schemas.microsoft.com/office/drawing/2014/main" id="{E22CEE3A-A228-4A43-A2AC-1B6F8314ED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4B11809-3947-45E0-B32B-DA12BECE63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D6355E-4DC3-41DA-86F7-04C58491EDB9}" type="slidenum">
              <a:rPr lang="tr-TR" smtClean="0"/>
              <a:t>‹#›</a:t>
            </a:fld>
            <a:endParaRPr lang="tr-TR"/>
          </a:p>
        </p:txBody>
      </p:sp>
    </p:spTree>
    <p:extLst>
      <p:ext uri="{BB962C8B-B14F-4D97-AF65-F5344CB8AC3E}">
        <p14:creationId xmlns:p14="http://schemas.microsoft.com/office/powerpoint/2010/main" val="524326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12A23-4CD7-4F72-9C4A-E6121004F3C7}" type="datetimeFigureOut">
              <a:rPr lang="tr-TR" smtClean="0"/>
              <a:t>11.09.2025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B5DB8-2A7B-46FE-845B-397EE565D099}" type="slidenum">
              <a:rPr lang="tr-TR" smtClean="0"/>
              <a:t>‹#›</a:t>
            </a:fld>
            <a:endParaRPr lang="tr-TR"/>
          </a:p>
        </p:txBody>
      </p:sp>
    </p:spTree>
    <p:extLst>
      <p:ext uri="{BB962C8B-B14F-4D97-AF65-F5344CB8AC3E}">
        <p14:creationId xmlns:p14="http://schemas.microsoft.com/office/powerpoint/2010/main" val="401453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00858FDD-E8E5-4BEB-935B-1458975E8A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374904" y="1949336"/>
            <a:ext cx="11817096" cy="848728"/>
          </a:xfrm>
        </p:spPr>
        <p:txBody>
          <a:bodyPr anchor="b">
            <a:normAutofit/>
          </a:bodyPr>
          <a:lstStyle>
            <a:lvl1pPr algn="l">
              <a:defRPr sz="4000">
                <a:solidFill>
                  <a:srgbClr val="002060"/>
                </a:solidFill>
                <a:latin typeface="Trebuchet MS" panose="020B0603020202020204" pitchFamily="34" charset="0"/>
              </a:defRPr>
            </a:lvl1pPr>
          </a:lstStyle>
          <a:p>
            <a:r>
              <a:rPr lang="tr-TR" dirty="0"/>
              <a:t>Asıl başlık stili için tıklayın</a:t>
            </a:r>
          </a:p>
        </p:txBody>
      </p:sp>
      <p:sp>
        <p:nvSpPr>
          <p:cNvPr id="3" name="Alt Başlık 2"/>
          <p:cNvSpPr>
            <a:spLocks noGrp="1"/>
          </p:cNvSpPr>
          <p:nvPr>
            <p:ph type="subTitle" idx="1"/>
          </p:nvPr>
        </p:nvSpPr>
        <p:spPr>
          <a:xfrm>
            <a:off x="374904" y="3137224"/>
            <a:ext cx="5989320" cy="587577"/>
          </a:xfrm>
        </p:spPr>
        <p:txBody>
          <a:bodyPr/>
          <a:lstStyle>
            <a:lvl1pPr marL="0" indent="0" algn="ctr">
              <a:buNone/>
              <a:defRPr sz="2400" b="1">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p:cNvSpPr>
            <a:spLocks noGrp="1"/>
          </p:cNvSpPr>
          <p:nvPr>
            <p:ph type="dt" sz="half" idx="10"/>
          </p:nvPr>
        </p:nvSpPr>
        <p:spPr/>
        <p:txBody>
          <a:bodyPr/>
          <a:lstStyle>
            <a:lvl1pPr>
              <a:defRPr>
                <a:latin typeface="Trebuchet MS" panose="020B0603020202020204" pitchFamily="34" charset="0"/>
              </a:defRPr>
            </a:lvl1pPr>
          </a:lstStyle>
          <a:p>
            <a:fld id="{F3EB8B75-7FD5-4F97-BE8C-91647E94F5B6}" type="datetime1">
              <a:rPr lang="tr-TR" smtClean="0"/>
              <a:t>11.09.2025</a:t>
            </a:fld>
            <a:endParaRPr lang="tr-TR"/>
          </a:p>
        </p:txBody>
      </p:sp>
      <p:sp>
        <p:nvSpPr>
          <p:cNvPr id="5" name="Alt Bilgi Yer Tutucusu 4"/>
          <p:cNvSpPr>
            <a:spLocks noGrp="1"/>
          </p:cNvSpPr>
          <p:nvPr>
            <p:ph type="ftr" sz="quarter" idx="11"/>
          </p:nvPr>
        </p:nvSpPr>
        <p:spPr>
          <a:xfrm>
            <a:off x="4038600" y="6356350"/>
            <a:ext cx="3816927" cy="365125"/>
          </a:xfrm>
        </p:spPr>
        <p:txBody>
          <a:bodyPr/>
          <a:lstStyle>
            <a:lvl1pPr>
              <a:defRPr>
                <a:latin typeface="Trebuchet MS" panose="020B0603020202020204" pitchFamily="34" charset="0"/>
              </a:defRPr>
            </a:lvl1pPr>
          </a:lstStyle>
          <a:p>
            <a:endParaRPr lang="tr-TR" dirty="0"/>
          </a:p>
        </p:txBody>
      </p:sp>
      <p:sp>
        <p:nvSpPr>
          <p:cNvPr id="6" name="Slayt Numarası Yer Tutucusu 5"/>
          <p:cNvSpPr>
            <a:spLocks noGrp="1"/>
          </p:cNvSpPr>
          <p:nvPr>
            <p:ph type="sldNum" sz="quarter" idx="12"/>
          </p:nvPr>
        </p:nvSpPr>
        <p:spPr/>
        <p:txBody>
          <a:bodyPr/>
          <a:lstStyle>
            <a:lvl1pPr>
              <a:defRPr>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54852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8F27430-D837-4599-9F1E-3692E2623C49}"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324508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F172EC7-FE4E-4903-939B-2E813A187491}"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2030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3E5FC08-E9B5-4E45-BE42-4FD2D3DB1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490450" y="734121"/>
            <a:ext cx="11396749" cy="795424"/>
          </a:xfrm>
        </p:spPr>
        <p:txBody>
          <a:bodyPr>
            <a:normAutofit/>
          </a:bodyPr>
          <a:lstStyle>
            <a:lvl1pPr>
              <a:defRPr sz="2400" b="1">
                <a:solidFill>
                  <a:srgbClr val="002060"/>
                </a:solidFill>
                <a:latin typeface="Trebuchet MS" panose="020B0603020202020204" pitchFamily="34" charset="0"/>
              </a:defRPr>
            </a:lvl1pPr>
          </a:lstStyle>
          <a:p>
            <a:r>
              <a:rPr lang="tr-TR" dirty="0"/>
              <a:t>Asıl başlık stili için tıklayın</a:t>
            </a:r>
          </a:p>
        </p:txBody>
      </p:sp>
      <p:sp>
        <p:nvSpPr>
          <p:cNvPr id="3" name="İçerik Yer Tutucusu 2"/>
          <p:cNvSpPr>
            <a:spLocks noGrp="1"/>
          </p:cNvSpPr>
          <p:nvPr>
            <p:ph idx="1"/>
          </p:nvPr>
        </p:nvSpPr>
        <p:spPr>
          <a:xfrm>
            <a:off x="490451" y="1825625"/>
            <a:ext cx="11396749" cy="4142913"/>
          </a:xfrm>
        </p:spPr>
        <p:txBody>
          <a:bodyPr>
            <a:normAutofit/>
          </a:bodyPr>
          <a:lstStyle>
            <a:lvl1pPr>
              <a:defRPr sz="1800">
                <a:solidFill>
                  <a:srgbClr val="002060"/>
                </a:solidFill>
                <a:latin typeface="Trebuchet MS" panose="020B0603020202020204" pitchFamily="34" charset="0"/>
              </a:defRPr>
            </a:lvl1pPr>
            <a:lvl2pPr marL="685800" indent="-228600">
              <a:buFont typeface="Wingdings" panose="05000000000000000000" pitchFamily="2" charset="2"/>
              <a:buChar char="ü"/>
              <a:defRPr sz="1800">
                <a:solidFill>
                  <a:srgbClr val="002060"/>
                </a:solidFill>
                <a:latin typeface="Trebuchet MS" panose="020B0603020202020204" pitchFamily="34" charset="0"/>
              </a:defRPr>
            </a:lvl2pPr>
            <a:lvl3pPr marL="1143000" indent="-228600">
              <a:buFont typeface="Wingdings" panose="05000000000000000000" pitchFamily="2" charset="2"/>
              <a:buChar char="§"/>
              <a:defRPr sz="1800">
                <a:solidFill>
                  <a:srgbClr val="002060"/>
                </a:solidFill>
                <a:latin typeface="Trebuchet MS" panose="020B0603020202020204" pitchFamily="34" charset="0"/>
              </a:defRPr>
            </a:lvl3pPr>
            <a:lvl4pPr marL="1600200" indent="-228600">
              <a:buFont typeface="Wingdings" panose="05000000000000000000" pitchFamily="2" charset="2"/>
              <a:buChar char="Ø"/>
              <a:defRPr sz="1800">
                <a:solidFill>
                  <a:srgbClr val="002060"/>
                </a:solidFill>
                <a:latin typeface="Trebuchet MS" panose="020B0603020202020204" pitchFamily="34" charset="0"/>
              </a:defRPr>
            </a:lvl4pPr>
            <a:lvl5pPr marL="2057400" indent="-228600">
              <a:buFont typeface="Wingdings" panose="05000000000000000000" pitchFamily="2" charset="2"/>
              <a:buChar char="v"/>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a:xfrm>
            <a:off x="4189616" y="6248286"/>
            <a:ext cx="1463040" cy="365125"/>
          </a:xfrm>
        </p:spPr>
        <p:txBody>
          <a:bodyPr/>
          <a:lstStyle>
            <a:lvl1pPr algn="ctr">
              <a:defRPr>
                <a:solidFill>
                  <a:schemeClr val="bg1"/>
                </a:solidFill>
                <a:latin typeface="Trebuchet MS" panose="020B0603020202020204" pitchFamily="34" charset="0"/>
              </a:defRPr>
            </a:lvl1pPr>
          </a:lstStyle>
          <a:p>
            <a:fld id="{233D56A2-52AC-4FCB-99F2-A51B885A37F3}" type="datetime1">
              <a:rPr lang="tr-TR" smtClean="0"/>
              <a:t>11.09.2025</a:t>
            </a:fld>
            <a:endParaRPr lang="tr-TR"/>
          </a:p>
        </p:txBody>
      </p:sp>
      <p:sp>
        <p:nvSpPr>
          <p:cNvPr id="5" name="Alt Bilgi Yer Tutucusu 4"/>
          <p:cNvSpPr>
            <a:spLocks noGrp="1"/>
          </p:cNvSpPr>
          <p:nvPr>
            <p:ph type="ftr" sz="quarter" idx="11"/>
          </p:nvPr>
        </p:nvSpPr>
        <p:spPr>
          <a:xfrm>
            <a:off x="7373388" y="6258213"/>
            <a:ext cx="1307177" cy="365125"/>
          </a:xfrm>
        </p:spPr>
        <p:txBody>
          <a:bodyPr/>
          <a:lstStyle>
            <a:lvl1pPr>
              <a:defRPr>
                <a:solidFill>
                  <a:schemeClr val="bg1"/>
                </a:solidFill>
                <a:latin typeface="Trebuchet MS" panose="020B0603020202020204" pitchFamily="34" charset="0"/>
              </a:defRPr>
            </a:lvl1pPr>
          </a:lstStyle>
          <a:p>
            <a:endParaRPr lang="tr-TR" dirty="0"/>
          </a:p>
        </p:txBody>
      </p:sp>
      <p:sp>
        <p:nvSpPr>
          <p:cNvPr id="6" name="Slayt Numarası Yer Tutucusu 5"/>
          <p:cNvSpPr>
            <a:spLocks noGrp="1"/>
          </p:cNvSpPr>
          <p:nvPr>
            <p:ph type="sldNum" sz="quarter" idx="12"/>
          </p:nvPr>
        </p:nvSpPr>
        <p:spPr>
          <a:xfrm>
            <a:off x="11155680" y="6270047"/>
            <a:ext cx="731520" cy="365125"/>
          </a:xfrm>
        </p:spPr>
        <p:txBody>
          <a:bodyPr/>
          <a:lstStyle>
            <a:lvl1pPr>
              <a:defRPr>
                <a:solidFill>
                  <a:schemeClr val="bg1"/>
                </a:solidFill>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229851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DF31CA7-DD67-49AB-A74D-A7430F8FCA6C}"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154220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808EE462-20A8-406F-ADA5-5595E3C357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İçerik Yer Tutucusu 2"/>
          <p:cNvSpPr>
            <a:spLocks noGrp="1"/>
          </p:cNvSpPr>
          <p:nvPr>
            <p:ph sz="half" idx="1"/>
          </p:nvPr>
        </p:nvSpPr>
        <p:spPr>
          <a:xfrm>
            <a:off x="490450" y="1825625"/>
            <a:ext cx="5529350" cy="4093037"/>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172199" y="1825625"/>
            <a:ext cx="5714999" cy="4093037"/>
          </a:xfrm>
        </p:spPr>
        <p:txBody>
          <a:bodyPr>
            <a:normAutofit/>
          </a:bodyPr>
          <a:lstStyle>
            <a:lvl1pPr>
              <a:defRPr sz="1800">
                <a:solidFill>
                  <a:srgbClr val="002060"/>
                </a:solidFill>
                <a:latin typeface="Trebuchet MS" panose="020B0603020202020204" pitchFamily="34" charset="0"/>
              </a:defRPr>
            </a:lvl1pPr>
            <a:lvl2pPr>
              <a:defRPr sz="1800">
                <a:solidFill>
                  <a:srgbClr val="002060"/>
                </a:solidFill>
                <a:latin typeface="Trebuchet MS" panose="020B0603020202020204" pitchFamily="34" charset="0"/>
              </a:defRPr>
            </a:lvl2pPr>
            <a:lvl3pPr>
              <a:defRPr sz="1800">
                <a:solidFill>
                  <a:srgbClr val="002060"/>
                </a:solidFill>
                <a:latin typeface="Trebuchet MS" panose="020B0603020202020204" pitchFamily="34" charset="0"/>
              </a:defRPr>
            </a:lvl3pPr>
            <a:lvl4pPr>
              <a:defRPr sz="1800">
                <a:solidFill>
                  <a:srgbClr val="002060"/>
                </a:solidFill>
                <a:latin typeface="Trebuchet MS" panose="020B0603020202020204" pitchFamily="34" charset="0"/>
              </a:defRPr>
            </a:lvl4pPr>
            <a:lvl5pPr>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9" name="Unvan 1"/>
          <p:cNvSpPr>
            <a:spLocks noGrp="1"/>
          </p:cNvSpPr>
          <p:nvPr>
            <p:ph type="title"/>
          </p:nvPr>
        </p:nvSpPr>
        <p:spPr>
          <a:xfrm>
            <a:off x="490450" y="734121"/>
            <a:ext cx="11396749" cy="795424"/>
          </a:xfrm>
        </p:spPr>
        <p:txBody>
          <a:bodyPr>
            <a:normAutofit/>
          </a:bodyPr>
          <a:lstStyle>
            <a:lvl1pPr>
              <a:defRPr sz="2400" b="1">
                <a:solidFill>
                  <a:srgbClr val="002060"/>
                </a:solidFill>
                <a:latin typeface="Trebuchet MS" panose="020B0603020202020204" pitchFamily="34" charset="0"/>
              </a:defRPr>
            </a:lvl1pPr>
          </a:lstStyle>
          <a:p>
            <a:r>
              <a:rPr lang="tr-TR" dirty="0"/>
              <a:t>Asıl başlık stili için tıklayın</a:t>
            </a:r>
          </a:p>
        </p:txBody>
      </p:sp>
      <p:sp>
        <p:nvSpPr>
          <p:cNvPr id="10" name="Veri Yer Tutucusu 3"/>
          <p:cNvSpPr>
            <a:spLocks noGrp="1"/>
          </p:cNvSpPr>
          <p:nvPr>
            <p:ph type="dt" sz="half" idx="10"/>
          </p:nvPr>
        </p:nvSpPr>
        <p:spPr>
          <a:xfrm>
            <a:off x="4189616" y="6248286"/>
            <a:ext cx="1463040" cy="365125"/>
          </a:xfrm>
        </p:spPr>
        <p:txBody>
          <a:bodyPr/>
          <a:lstStyle>
            <a:lvl1pPr algn="ctr">
              <a:defRPr>
                <a:solidFill>
                  <a:schemeClr val="bg1"/>
                </a:solidFill>
                <a:latin typeface="Trebuchet MS" panose="020B0603020202020204" pitchFamily="34" charset="0"/>
              </a:defRPr>
            </a:lvl1pPr>
          </a:lstStyle>
          <a:p>
            <a:fld id="{EB5CBEAF-3F00-4136-8429-D5FAE033A3CE}" type="datetime1">
              <a:rPr lang="tr-TR" smtClean="0"/>
              <a:t>11.09.2025</a:t>
            </a:fld>
            <a:endParaRPr lang="tr-TR"/>
          </a:p>
        </p:txBody>
      </p:sp>
      <p:sp>
        <p:nvSpPr>
          <p:cNvPr id="11" name="Alt Bilgi Yer Tutucusu 4"/>
          <p:cNvSpPr>
            <a:spLocks noGrp="1"/>
          </p:cNvSpPr>
          <p:nvPr>
            <p:ph type="ftr" sz="quarter" idx="11"/>
          </p:nvPr>
        </p:nvSpPr>
        <p:spPr>
          <a:xfrm>
            <a:off x="7373388" y="6258213"/>
            <a:ext cx="1307177" cy="365125"/>
          </a:xfrm>
        </p:spPr>
        <p:txBody>
          <a:bodyPr/>
          <a:lstStyle>
            <a:lvl1pPr>
              <a:defRPr>
                <a:solidFill>
                  <a:schemeClr val="bg1"/>
                </a:solidFill>
                <a:latin typeface="Trebuchet MS" panose="020B0603020202020204" pitchFamily="34" charset="0"/>
              </a:defRPr>
            </a:lvl1pPr>
          </a:lstStyle>
          <a:p>
            <a:endParaRPr lang="tr-TR" dirty="0"/>
          </a:p>
        </p:txBody>
      </p:sp>
      <p:sp>
        <p:nvSpPr>
          <p:cNvPr id="12" name="Slayt Numarası Yer Tutucusu 5"/>
          <p:cNvSpPr>
            <a:spLocks noGrp="1"/>
          </p:cNvSpPr>
          <p:nvPr>
            <p:ph type="sldNum" sz="quarter" idx="12"/>
          </p:nvPr>
        </p:nvSpPr>
        <p:spPr>
          <a:xfrm>
            <a:off x="11155680" y="6270047"/>
            <a:ext cx="731520" cy="365125"/>
          </a:xfrm>
        </p:spPr>
        <p:txBody>
          <a:bodyPr/>
          <a:lstStyle>
            <a:lvl1pPr>
              <a:defRPr>
                <a:solidFill>
                  <a:schemeClr val="bg1"/>
                </a:solidFill>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395040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B5F4F10-017C-4260-93E2-B730AAE19AFB}" type="datetime1">
              <a:rPr lang="tr-TR" smtClean="0"/>
              <a:t>11.09.2025</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336365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62B7C920-05E7-4A27-B77F-19D2046D5BDD}" type="datetime1">
              <a:rPr lang="tr-TR" smtClean="0"/>
              <a:t>11.09.2025</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0524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05A02E-835F-452C-80DB-56D5D139F98A}" type="datetime1">
              <a:rPr lang="tr-TR" smtClean="0"/>
              <a:t>11.09.2025</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11764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şlıklı İçerik">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0E0616E-0E2B-4684-B4EA-153070895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Dikdörtgen 9"/>
          <p:cNvSpPr/>
          <p:nvPr userDrawn="1"/>
        </p:nvSpPr>
        <p:spPr>
          <a:xfrm>
            <a:off x="1097280" y="1109749"/>
            <a:ext cx="10314432" cy="4044141"/>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rebuchet MS" panose="020B0603020202020204" pitchFamily="34" charset="0"/>
            </a:endParaRPr>
          </a:p>
        </p:txBody>
      </p:sp>
      <p:sp>
        <p:nvSpPr>
          <p:cNvPr id="11" name="Unvan 1"/>
          <p:cNvSpPr>
            <a:spLocks noGrp="1"/>
          </p:cNvSpPr>
          <p:nvPr>
            <p:ph type="title" hasCustomPrompt="1"/>
          </p:nvPr>
        </p:nvSpPr>
        <p:spPr>
          <a:xfrm>
            <a:off x="1097280" y="1109749"/>
            <a:ext cx="10314432" cy="4044141"/>
          </a:xfrm>
        </p:spPr>
        <p:txBody>
          <a:bodyPr anchor="b"/>
          <a:lstStyle>
            <a:lvl1pPr>
              <a:defRPr sz="1800">
                <a:solidFill>
                  <a:srgbClr val="002060"/>
                </a:solidFill>
                <a:latin typeface="Trebuchet MS" panose="020B0603020202020204" pitchFamily="34" charset="0"/>
              </a:defRPr>
            </a:lvl1pPr>
          </a:lstStyle>
          <a:p>
            <a:r>
              <a:rPr lang="tr-TR" dirty="0"/>
              <a:t>Asıl başlık stili için tıklayın</a:t>
            </a:r>
            <a:br>
              <a:rPr lang="tr-TR" dirty="0"/>
            </a:br>
            <a:br>
              <a:rPr lang="tr-TR" dirty="0"/>
            </a:br>
            <a:br>
              <a:rPr lang="tr-TR" dirty="0"/>
            </a:br>
            <a:endParaRPr lang="tr-TR" dirty="0"/>
          </a:p>
        </p:txBody>
      </p:sp>
      <p:sp>
        <p:nvSpPr>
          <p:cNvPr id="12" name="Dikdörtgen 11">
            <a:extLst>
              <a:ext uri="{FF2B5EF4-FFF2-40B4-BE49-F238E27FC236}">
                <a16:creationId xmlns:a16="http://schemas.microsoft.com/office/drawing/2014/main" id="{497C58DB-B3CE-4181-9660-A67C781B0CEC}"/>
              </a:ext>
            </a:extLst>
          </p:cNvPr>
          <p:cNvSpPr/>
          <p:nvPr userDrawn="1"/>
        </p:nvSpPr>
        <p:spPr>
          <a:xfrm>
            <a:off x="1688592" y="5153890"/>
            <a:ext cx="10314432" cy="862861"/>
          </a:xfrm>
          <a:prstGeom prst="rect">
            <a:avLst/>
          </a:prstGeom>
          <a:solidFill>
            <a:srgbClr val="3A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Trebuchet MS" panose="020B0603020202020204" pitchFamily="34" charset="0"/>
            </a:endParaRPr>
          </a:p>
        </p:txBody>
      </p:sp>
    </p:spTree>
    <p:extLst>
      <p:ext uri="{BB962C8B-B14F-4D97-AF65-F5344CB8AC3E}">
        <p14:creationId xmlns:p14="http://schemas.microsoft.com/office/powerpoint/2010/main" val="84474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1782794-D9C5-4A3E-A3D9-6F7F6954A92F}" type="datetime1">
              <a:rPr lang="tr-TR" smtClean="0"/>
              <a:t>11.09.2025</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114469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16A2C-66B5-4279-B980-40DCB8DE51C0}" type="datetime1">
              <a:rPr lang="tr-TR" smtClean="0"/>
              <a:t>11.09.2025</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D871D-A53A-4C76-93BE-9AD77AC53DA7}" type="slidenum">
              <a:rPr lang="tr-TR" smtClean="0"/>
              <a:t>‹#›</a:t>
            </a:fld>
            <a:endParaRPr lang="tr-TR"/>
          </a:p>
        </p:txBody>
      </p:sp>
    </p:spTree>
    <p:extLst>
      <p:ext uri="{BB962C8B-B14F-4D97-AF65-F5344CB8AC3E}">
        <p14:creationId xmlns:p14="http://schemas.microsoft.com/office/powerpoint/2010/main" val="2472502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74904" y="1949336"/>
            <a:ext cx="9905169" cy="848728"/>
          </a:xfrm>
        </p:spPr>
        <p:txBody>
          <a:bodyPr/>
          <a:lstStyle/>
          <a:p>
            <a:r>
              <a:rPr lang="tr-TR" dirty="0">
                <a:latin typeface="Trebuchet MS" panose="020B0603020202020204" pitchFamily="34" charset="0"/>
                <a:ea typeface="Tahoma" panose="020B0604030504040204" pitchFamily="34" charset="0"/>
                <a:cs typeface="Tahoma" panose="020B0604030504040204" pitchFamily="34" charset="0"/>
              </a:rPr>
              <a:t>Yaratıcılık ve Yapay Zeka</a:t>
            </a:r>
          </a:p>
        </p:txBody>
      </p:sp>
      <p:sp>
        <p:nvSpPr>
          <p:cNvPr id="3" name="Alt Başlık 2"/>
          <p:cNvSpPr>
            <a:spLocks noGrp="1"/>
          </p:cNvSpPr>
          <p:nvPr>
            <p:ph type="subTitle" idx="1"/>
          </p:nvPr>
        </p:nvSpPr>
        <p:spPr>
          <a:xfrm>
            <a:off x="374904" y="3137224"/>
            <a:ext cx="6884878" cy="848728"/>
          </a:xfrm>
        </p:spPr>
        <p:txBody>
          <a:bodyPr>
            <a:normAutofit/>
          </a:bodyPr>
          <a:lstStyle/>
          <a:p>
            <a:r>
              <a:rPr lang="tr-TR" dirty="0"/>
              <a:t>Dr. Öğr. Üyesi İlhan UYSAL</a:t>
            </a:r>
            <a:br>
              <a:rPr lang="tr-TR" dirty="0"/>
            </a:br>
            <a:r>
              <a:rPr lang="tr-TR" sz="1800" b="0" dirty="0">
                <a:solidFill>
                  <a:schemeClr val="accent4">
                    <a:lumMod val="60000"/>
                    <a:lumOff val="40000"/>
                  </a:schemeClr>
                </a:solidFill>
              </a:rPr>
              <a:t>iuysal@mehmetakif.edu.tr</a:t>
            </a:r>
            <a:endParaRPr lang="tr-TR" b="0" dirty="0">
              <a:solidFill>
                <a:schemeClr val="accent4">
                  <a:lumMod val="60000"/>
                  <a:lumOff val="40000"/>
                </a:schemeClr>
              </a:solidFill>
            </a:endParaRPr>
          </a:p>
        </p:txBody>
      </p:sp>
      <p:sp>
        <p:nvSpPr>
          <p:cNvPr id="4" name="Paralelkenar 3">
            <a:extLst>
              <a:ext uri="{FF2B5EF4-FFF2-40B4-BE49-F238E27FC236}">
                <a16:creationId xmlns:a16="http://schemas.microsoft.com/office/drawing/2014/main" id="{ECF64E49-34BA-4A91-B6B7-16B4A394426F}"/>
              </a:ext>
            </a:extLst>
          </p:cNvPr>
          <p:cNvSpPr/>
          <p:nvPr/>
        </p:nvSpPr>
        <p:spPr>
          <a:xfrm>
            <a:off x="10058398" y="1533237"/>
            <a:ext cx="2022764" cy="1921164"/>
          </a:xfrm>
          <a:prstGeom prst="parallelogram">
            <a:avLst/>
          </a:prstGeom>
          <a:solidFill>
            <a:srgbClr val="3A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6. HAFTA</a:t>
            </a:r>
          </a:p>
        </p:txBody>
      </p:sp>
    </p:spTree>
    <p:extLst>
      <p:ext uri="{BB962C8B-B14F-4D97-AF65-F5344CB8AC3E}">
        <p14:creationId xmlns:p14="http://schemas.microsoft.com/office/powerpoint/2010/main" val="220492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1C9A2-92E5-81D7-5536-39B3167B1A3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21767399-2C20-475E-E71D-8922963E9E8E}"/>
              </a:ext>
            </a:extLst>
          </p:cNvPr>
          <p:cNvPicPr>
            <a:picLocks noChangeAspect="1"/>
          </p:cNvPicPr>
          <p:nvPr/>
        </p:nvPicPr>
        <p:blipFill>
          <a:blip r:embed="rId2"/>
          <a:stretch>
            <a:fillRect/>
          </a:stretch>
        </p:blipFill>
        <p:spPr>
          <a:xfrm>
            <a:off x="597159" y="147952"/>
            <a:ext cx="11299372" cy="5769681"/>
          </a:xfrm>
          <a:prstGeom prst="rect">
            <a:avLst/>
          </a:prstGeom>
        </p:spPr>
      </p:pic>
    </p:spTree>
    <p:extLst>
      <p:ext uri="{BB962C8B-B14F-4D97-AF65-F5344CB8AC3E}">
        <p14:creationId xmlns:p14="http://schemas.microsoft.com/office/powerpoint/2010/main" val="239422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9F61-7090-EFE9-17A0-9CE58BD58C0A}"/>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2B44FF28-5CF5-D85F-C3A9-28C6ACEFB0CD}"/>
              </a:ext>
            </a:extLst>
          </p:cNvPr>
          <p:cNvSpPr txBox="1"/>
          <p:nvPr/>
        </p:nvSpPr>
        <p:spPr>
          <a:xfrm>
            <a:off x="4849091" y="1025235"/>
            <a:ext cx="1828800" cy="369332"/>
          </a:xfrm>
          <a:prstGeom prst="rect">
            <a:avLst/>
          </a:prstGeom>
          <a:noFill/>
        </p:spPr>
        <p:txBody>
          <a:bodyPr wrap="square" rtlCol="0">
            <a:spAutoFit/>
          </a:bodyPr>
          <a:lstStyle/>
          <a:p>
            <a:r>
              <a:rPr lang="tr-TR" b="1" i="1" dirty="0"/>
              <a:t>Sonuç olarak ;</a:t>
            </a:r>
          </a:p>
        </p:txBody>
      </p:sp>
      <p:sp>
        <p:nvSpPr>
          <p:cNvPr id="4" name="Metin kutusu 3">
            <a:extLst>
              <a:ext uri="{FF2B5EF4-FFF2-40B4-BE49-F238E27FC236}">
                <a16:creationId xmlns:a16="http://schemas.microsoft.com/office/drawing/2014/main" id="{67EE2BDA-A259-2EE4-1988-F956E2613561}"/>
              </a:ext>
            </a:extLst>
          </p:cNvPr>
          <p:cNvSpPr txBox="1"/>
          <p:nvPr/>
        </p:nvSpPr>
        <p:spPr>
          <a:xfrm>
            <a:off x="318654" y="1505527"/>
            <a:ext cx="11554691" cy="4524315"/>
          </a:xfrm>
          <a:prstGeom prst="rect">
            <a:avLst/>
          </a:prstGeom>
          <a:noFill/>
        </p:spPr>
        <p:txBody>
          <a:bodyPr wrap="square" rtlCol="0">
            <a:spAutoFit/>
          </a:bodyPr>
          <a:lstStyle/>
          <a:p>
            <a:r>
              <a:rPr lang="tr-TR" dirty="0">
                <a:solidFill>
                  <a:srgbClr val="002060"/>
                </a:solidFill>
                <a:latin typeface="Trebuchet MS" panose="020B0603020202020204" pitchFamily="34" charset="0"/>
              </a:rPr>
              <a:t>Yapay zekâ, günümüzde inovasyonun en büyük itici güçlerinden biri haline gelmiştir. Sağlık sektöründe, AI destekli tanı sistemleri (örneğin Google’ın </a:t>
            </a:r>
            <a:r>
              <a:rPr lang="tr-TR" dirty="0" err="1">
                <a:solidFill>
                  <a:srgbClr val="002060"/>
                </a:solidFill>
                <a:latin typeface="Trebuchet MS" panose="020B0603020202020204" pitchFamily="34" charset="0"/>
              </a:rPr>
              <a:t>DeepMind’ı</a:t>
            </a:r>
            <a:r>
              <a:rPr lang="tr-TR" dirty="0">
                <a:solidFill>
                  <a:srgbClr val="002060"/>
                </a:solidFill>
                <a:latin typeface="Trebuchet MS" panose="020B0603020202020204" pitchFamily="34" charset="0"/>
              </a:rPr>
              <a:t>), kanser teşhisinde doktorlara yardımcı olmakta ve erken tanı oranlarını arttırmaktadır. </a:t>
            </a:r>
          </a:p>
          <a:p>
            <a:endParaRPr lang="tr-TR" dirty="0">
              <a:solidFill>
                <a:srgbClr val="002060"/>
              </a:solidFill>
              <a:latin typeface="Trebuchet MS" panose="020B0603020202020204" pitchFamily="34" charset="0"/>
            </a:endParaRPr>
          </a:p>
          <a:p>
            <a:r>
              <a:rPr lang="tr-TR" dirty="0">
                <a:solidFill>
                  <a:srgbClr val="002060"/>
                </a:solidFill>
                <a:latin typeface="Trebuchet MS" panose="020B0603020202020204" pitchFamily="34" charset="0"/>
              </a:rPr>
              <a:t>Otomotiv endüstrisinde, otonom sürüş teknolojileri Tesla ve </a:t>
            </a:r>
            <a:r>
              <a:rPr lang="tr-TR" dirty="0" err="1">
                <a:solidFill>
                  <a:srgbClr val="002060"/>
                </a:solidFill>
                <a:latin typeface="Trebuchet MS" panose="020B0603020202020204" pitchFamily="34" charset="0"/>
              </a:rPr>
              <a:t>Waymo</a:t>
            </a:r>
            <a:r>
              <a:rPr lang="tr-TR" dirty="0">
                <a:solidFill>
                  <a:srgbClr val="002060"/>
                </a:solidFill>
                <a:latin typeface="Trebuchet MS" panose="020B0603020202020204" pitchFamily="34" charset="0"/>
              </a:rPr>
              <a:t> gibi şirketler sayesinde giderek gelişmektedir. Perakende sektöründe ise AI tabanlı kişiselleştirme araçları (Amazon’un öneri sistemi gibi), müşteri deneyimini kökten değiştirmektedir. </a:t>
            </a:r>
          </a:p>
          <a:p>
            <a:endParaRPr lang="tr-TR" dirty="0">
              <a:solidFill>
                <a:srgbClr val="002060"/>
              </a:solidFill>
              <a:latin typeface="Trebuchet MS" panose="020B0603020202020204" pitchFamily="34" charset="0"/>
            </a:endParaRPr>
          </a:p>
          <a:p>
            <a:r>
              <a:rPr lang="tr-TR" dirty="0">
                <a:solidFill>
                  <a:srgbClr val="002060"/>
                </a:solidFill>
                <a:latin typeface="Trebuchet MS" panose="020B0603020202020204" pitchFamily="34" charset="0"/>
              </a:rPr>
              <a:t>Ayrıca, AI’nın enerji sektöründeki uygulamaları da dikkat çekicidir; akıllı şebekeler ve enerji yönetim sistemleri, sürdürülebilir kaynak kullanımını optimize etmektedir. </a:t>
            </a:r>
          </a:p>
          <a:p>
            <a:endParaRPr lang="tr-TR" dirty="0">
              <a:solidFill>
                <a:srgbClr val="002060"/>
              </a:solidFill>
              <a:latin typeface="Trebuchet MS" panose="020B0603020202020204" pitchFamily="34" charset="0"/>
            </a:endParaRPr>
          </a:p>
          <a:p>
            <a:r>
              <a:rPr lang="tr-TR" dirty="0">
                <a:solidFill>
                  <a:srgbClr val="002060"/>
                </a:solidFill>
                <a:latin typeface="Trebuchet MS" panose="020B0603020202020204" pitchFamily="34" charset="0"/>
              </a:rPr>
              <a:t>Sanat ve eğlence dünyasında ise dil modelleri, içerik üreticilerine yaratıcı metinler oluşturma konusunda destek sağlamaktadır. Bu örnekler, AI’nın disiplinler arası inovasyonu nasıl hızlandırdığını göstermektedir. </a:t>
            </a:r>
          </a:p>
          <a:p>
            <a:endParaRPr lang="tr-TR" dirty="0">
              <a:solidFill>
                <a:srgbClr val="002060"/>
              </a:solidFill>
              <a:latin typeface="Trebuchet MS" panose="020B0603020202020204" pitchFamily="34" charset="0"/>
            </a:endParaRPr>
          </a:p>
          <a:p>
            <a:r>
              <a:rPr lang="tr-TR" dirty="0">
                <a:solidFill>
                  <a:srgbClr val="002060"/>
                </a:solidFill>
                <a:latin typeface="Trebuchet MS" panose="020B0603020202020204" pitchFamily="34" charset="0"/>
              </a:rPr>
              <a:t>Ancak, etik ve güvenlik sorunları da bu gelişmelerle birlikte dikkate alınması gereken önemli konular arasındadır.</a:t>
            </a:r>
          </a:p>
        </p:txBody>
      </p:sp>
    </p:spTree>
    <p:extLst>
      <p:ext uri="{BB962C8B-B14F-4D97-AF65-F5344CB8AC3E}">
        <p14:creationId xmlns:p14="http://schemas.microsoft.com/office/powerpoint/2010/main" val="301272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1097280" y="2510117"/>
            <a:ext cx="10314432" cy="2330823"/>
          </a:xfrm>
        </p:spPr>
        <p:txBody>
          <a:bodyPr>
            <a:normAutofit fontScale="90000"/>
          </a:bodyPr>
          <a:lstStyle/>
          <a:p>
            <a:r>
              <a:rPr lang="tr-TR" dirty="0"/>
              <a:t>“Yapay Zeka Uygulamaları” dersine ait bu doküman, “Yapay Zeka Operatörlüğü” </a:t>
            </a:r>
            <a:r>
              <a:rPr lang="tr-TR" dirty="0" err="1"/>
              <a:t>Mikroyeterlilik</a:t>
            </a:r>
            <a:r>
              <a:rPr lang="tr-TR" dirty="0"/>
              <a:t> Programı kapsamında görev yapan eğitmenler tarafından hazırlanmıştır.</a:t>
            </a:r>
            <a:br>
              <a:rPr lang="tr-TR" dirty="0"/>
            </a:br>
            <a:br>
              <a:rPr lang="tr-TR" dirty="0"/>
            </a:br>
            <a:r>
              <a:rPr lang="tr-TR" b="1" dirty="0"/>
              <a:t>Yapay Zeka Operatörlüğü Program Koordinatörü</a:t>
            </a:r>
            <a:br>
              <a:rPr lang="tr-TR" dirty="0"/>
            </a:br>
            <a:r>
              <a:rPr lang="tr-TR" dirty="0"/>
              <a:t>Prof. Dr. İsmail KIRBAŞ</a:t>
            </a:r>
            <a:br>
              <a:rPr lang="tr-TR" dirty="0"/>
            </a:br>
            <a:br>
              <a:rPr lang="tr-TR" dirty="0"/>
            </a:br>
            <a:r>
              <a:rPr lang="tr-TR" b="1" dirty="0"/>
              <a:t>Eğitmenler</a:t>
            </a:r>
            <a:br>
              <a:rPr lang="tr-TR" dirty="0"/>
            </a:br>
            <a:r>
              <a:rPr lang="tr-TR" dirty="0"/>
              <a:t>Dr. </a:t>
            </a:r>
            <a:r>
              <a:rPr lang="tr-TR" dirty="0" err="1"/>
              <a:t>Öğr</a:t>
            </a:r>
            <a:r>
              <a:rPr lang="tr-TR" dirty="0"/>
              <a:t>. Üyesi Tülay TURAN - </a:t>
            </a:r>
            <a:r>
              <a:rPr lang="tr-TR" i="1" dirty="0"/>
              <a:t>Yapay Zeka Temelleri</a:t>
            </a:r>
            <a:br>
              <a:rPr lang="tr-TR" i="1" dirty="0"/>
            </a:br>
            <a:r>
              <a:rPr lang="tr-TR" dirty="0"/>
              <a:t>Dr. </a:t>
            </a:r>
            <a:r>
              <a:rPr lang="tr-TR" dirty="0" err="1"/>
              <a:t>Öğr</a:t>
            </a:r>
            <a:r>
              <a:rPr lang="tr-TR" dirty="0"/>
              <a:t>. Üyesi Ayhan ARISOY - </a:t>
            </a:r>
            <a:r>
              <a:rPr lang="tr-TR" i="1" dirty="0"/>
              <a:t>Üretken Yapay Zeka ve </a:t>
            </a:r>
            <a:r>
              <a:rPr lang="tr-TR" i="1" dirty="0" err="1"/>
              <a:t>Prompt</a:t>
            </a:r>
            <a:r>
              <a:rPr lang="tr-TR" i="1" dirty="0"/>
              <a:t> Mühendisliği</a:t>
            </a:r>
            <a:br>
              <a:rPr lang="tr-TR" i="1" dirty="0"/>
            </a:br>
            <a:r>
              <a:rPr lang="tr-TR" dirty="0"/>
              <a:t>Dr. </a:t>
            </a:r>
            <a:r>
              <a:rPr lang="tr-TR" dirty="0" err="1"/>
              <a:t>Öğr</a:t>
            </a:r>
            <a:r>
              <a:rPr lang="tr-TR" dirty="0"/>
              <a:t>. Üyesi İlhan UYSAL - </a:t>
            </a:r>
            <a:r>
              <a:rPr lang="tr-TR" i="1" dirty="0"/>
              <a:t>Yaratıcılık ve Yapay Zeka</a:t>
            </a:r>
            <a:br>
              <a:rPr lang="tr-TR" dirty="0"/>
            </a:br>
            <a:r>
              <a:rPr lang="tr-TR" dirty="0"/>
              <a:t>Dr. </a:t>
            </a:r>
            <a:r>
              <a:rPr lang="tr-TR" dirty="0" err="1"/>
              <a:t>Öğr</a:t>
            </a:r>
            <a:r>
              <a:rPr lang="tr-TR" dirty="0"/>
              <a:t>. </a:t>
            </a:r>
            <a:r>
              <a:rPr lang="tr-TR"/>
              <a:t>Üyesi Tülay TURAN - </a:t>
            </a:r>
            <a:r>
              <a:rPr lang="tr-TR" i="1" dirty="0"/>
              <a:t>Yapay Zeka Etiği</a:t>
            </a:r>
            <a:br>
              <a:rPr lang="tr-TR" i="1" dirty="0"/>
            </a:br>
            <a:endParaRPr lang="tr-TR" dirty="0"/>
          </a:p>
        </p:txBody>
      </p:sp>
      <p:sp>
        <p:nvSpPr>
          <p:cNvPr id="8" name="Metin kutusu 7">
            <a:extLst>
              <a:ext uri="{FF2B5EF4-FFF2-40B4-BE49-F238E27FC236}">
                <a16:creationId xmlns:a16="http://schemas.microsoft.com/office/drawing/2014/main" id="{EDC2782D-BD13-4394-94FE-8F5BE6EA02F3}"/>
              </a:ext>
            </a:extLst>
          </p:cNvPr>
          <p:cNvSpPr txBox="1"/>
          <p:nvPr/>
        </p:nvSpPr>
        <p:spPr>
          <a:xfrm>
            <a:off x="1097280" y="655776"/>
            <a:ext cx="10314432" cy="400110"/>
          </a:xfrm>
          <a:prstGeom prst="rect">
            <a:avLst/>
          </a:prstGeom>
          <a:noFill/>
        </p:spPr>
        <p:txBody>
          <a:bodyPr wrap="square" rtlCol="0">
            <a:spAutoFit/>
          </a:bodyPr>
          <a:lstStyle/>
          <a:p>
            <a:pPr algn="ctr"/>
            <a:r>
              <a:rPr lang="tr-TR" sz="2000" b="1" dirty="0">
                <a:solidFill>
                  <a:schemeClr val="bg1"/>
                </a:solidFill>
                <a:latin typeface="Trebuchet MS" panose="020B0603020202020204" pitchFamily="34" charset="0"/>
              </a:rPr>
              <a:t>İÇERİK GELİŞTİRME KOMİSYONU</a:t>
            </a:r>
          </a:p>
        </p:txBody>
      </p:sp>
      <p:sp>
        <p:nvSpPr>
          <p:cNvPr id="9" name="Unvan 5">
            <a:extLst>
              <a:ext uri="{FF2B5EF4-FFF2-40B4-BE49-F238E27FC236}">
                <a16:creationId xmlns:a16="http://schemas.microsoft.com/office/drawing/2014/main" id="{4648F422-A9A8-4F4D-8475-83EAD320C79B}"/>
              </a:ext>
            </a:extLst>
          </p:cNvPr>
          <p:cNvSpPr txBox="1">
            <a:spLocks/>
          </p:cNvSpPr>
          <p:nvPr/>
        </p:nvSpPr>
        <p:spPr>
          <a:xfrm>
            <a:off x="9101667" y="4753422"/>
            <a:ext cx="2379132" cy="38385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1800" kern="1200">
                <a:solidFill>
                  <a:srgbClr val="002060"/>
                </a:solidFill>
                <a:latin typeface="Trebuchet MS" panose="020B0603020202020204" pitchFamily="34" charset="0"/>
                <a:ea typeface="+mj-ea"/>
                <a:cs typeface="+mj-cs"/>
              </a:defRPr>
            </a:lvl1pPr>
          </a:lstStyle>
          <a:p>
            <a:pPr algn="r"/>
            <a:r>
              <a:rPr lang="tr-TR" sz="1100" dirty="0"/>
              <a:t>Güncelleme Tarihi: 11 Eylül 2025</a:t>
            </a:r>
          </a:p>
        </p:txBody>
      </p:sp>
    </p:spTree>
    <p:extLst>
      <p:ext uri="{BB962C8B-B14F-4D97-AF65-F5344CB8AC3E}">
        <p14:creationId xmlns:p14="http://schemas.microsoft.com/office/powerpoint/2010/main" val="402575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356763E5-B11F-41CC-8621-9CEBE4BEA3A8}"/>
              </a:ext>
            </a:extLst>
          </p:cNvPr>
          <p:cNvSpPr>
            <a:spLocks noGrp="1"/>
          </p:cNvSpPr>
          <p:nvPr>
            <p:ph type="title"/>
          </p:nvPr>
        </p:nvSpPr>
        <p:spPr/>
        <p:txBody>
          <a:bodyPr/>
          <a:lstStyle/>
          <a:p>
            <a:r>
              <a:rPr lang="tr-TR" dirty="0"/>
              <a:t>İçindekiler</a:t>
            </a:r>
          </a:p>
        </p:txBody>
      </p:sp>
      <p:sp>
        <p:nvSpPr>
          <p:cNvPr id="6" name="İçerik Yer Tutucusu 5">
            <a:extLst>
              <a:ext uri="{FF2B5EF4-FFF2-40B4-BE49-F238E27FC236}">
                <a16:creationId xmlns:a16="http://schemas.microsoft.com/office/drawing/2014/main" id="{EF42043A-47DB-4165-B302-0B2E557C56B6}"/>
              </a:ext>
            </a:extLst>
          </p:cNvPr>
          <p:cNvSpPr>
            <a:spLocks noGrp="1"/>
          </p:cNvSpPr>
          <p:nvPr>
            <p:ph idx="1"/>
          </p:nvPr>
        </p:nvSpPr>
        <p:spPr/>
        <p:txBody>
          <a:bodyPr/>
          <a:lstStyle/>
          <a:p>
            <a:r>
              <a:rPr lang="tr-TR" dirty="0"/>
              <a:t>AI ve Yaratıcılığın Sınırları</a:t>
            </a:r>
            <a:br>
              <a:rPr lang="tr-TR" dirty="0"/>
            </a:br>
            <a:endParaRPr lang="tr-TR" dirty="0"/>
          </a:p>
          <a:p>
            <a:r>
              <a:rPr lang="tr-TR" dirty="0"/>
              <a:t>AI Destekli </a:t>
            </a:r>
            <a:r>
              <a:rPr lang="tr-TR" dirty="0" err="1"/>
              <a:t>İnovasyon</a:t>
            </a:r>
            <a:r>
              <a:rPr lang="tr-TR" dirty="0"/>
              <a:t> Örnekleri</a:t>
            </a:r>
            <a:br>
              <a:rPr lang="tr-TR" dirty="0"/>
            </a:br>
            <a:endParaRPr lang="tr-TR" dirty="0"/>
          </a:p>
          <a:p>
            <a:r>
              <a:rPr lang="tr-TR" dirty="0"/>
              <a:t>Geleceğe Yönelik Perspektifler ve Trendler</a:t>
            </a:r>
          </a:p>
        </p:txBody>
      </p:sp>
    </p:spTree>
    <p:extLst>
      <p:ext uri="{BB962C8B-B14F-4D97-AF65-F5344CB8AC3E}">
        <p14:creationId xmlns:p14="http://schemas.microsoft.com/office/powerpoint/2010/main" val="63101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15270-BBB2-16AE-7C98-22328BCC1897}"/>
            </a:ext>
          </a:extLst>
        </p:cNvPr>
        <p:cNvGrpSpPr/>
        <p:nvPr/>
      </p:nvGrpSpPr>
      <p:grpSpPr>
        <a:xfrm>
          <a:off x="0" y="0"/>
          <a:ext cx="0" cy="0"/>
          <a:chOff x="0" y="0"/>
          <a:chExt cx="0" cy="0"/>
        </a:xfrm>
      </p:grpSpPr>
      <p:sp>
        <p:nvSpPr>
          <p:cNvPr id="4" name="Unvan 3">
            <a:extLst>
              <a:ext uri="{FF2B5EF4-FFF2-40B4-BE49-F238E27FC236}">
                <a16:creationId xmlns:a16="http://schemas.microsoft.com/office/drawing/2014/main" id="{1D87E07F-6BF4-42A4-EC9A-459758B51542}"/>
              </a:ext>
            </a:extLst>
          </p:cNvPr>
          <p:cNvSpPr>
            <a:spLocks noGrp="1"/>
          </p:cNvSpPr>
          <p:nvPr>
            <p:ph type="title"/>
          </p:nvPr>
        </p:nvSpPr>
        <p:spPr/>
        <p:txBody>
          <a:bodyPr/>
          <a:lstStyle/>
          <a:p>
            <a:r>
              <a:rPr lang="tr-TR" dirty="0"/>
              <a:t>AI ve Yaratıcılığın Sınırları</a:t>
            </a:r>
          </a:p>
        </p:txBody>
      </p:sp>
      <p:sp>
        <p:nvSpPr>
          <p:cNvPr id="5" name="İçerik Yer Tutucusu 4">
            <a:extLst>
              <a:ext uri="{FF2B5EF4-FFF2-40B4-BE49-F238E27FC236}">
                <a16:creationId xmlns:a16="http://schemas.microsoft.com/office/drawing/2014/main" id="{A444CD22-5EEF-1ACA-77FB-730ED8440D81}"/>
              </a:ext>
            </a:extLst>
          </p:cNvPr>
          <p:cNvSpPr>
            <a:spLocks noGrp="1"/>
          </p:cNvSpPr>
          <p:nvPr>
            <p:ph sz="half" idx="1"/>
          </p:nvPr>
        </p:nvSpPr>
        <p:spPr>
          <a:xfrm>
            <a:off x="490449" y="1825625"/>
            <a:ext cx="10907223" cy="4093037"/>
          </a:xfrm>
        </p:spPr>
        <p:txBody>
          <a:bodyPr/>
          <a:lstStyle/>
          <a:p>
            <a:pPr algn="just"/>
            <a:r>
              <a:rPr lang="tr-TR" dirty="0" err="1"/>
              <a:t>AI'nin</a:t>
            </a:r>
            <a:r>
              <a:rPr lang="tr-TR" dirty="0"/>
              <a:t> yaratıcılık üzerindeki etkisi, son yıllarda yoğun bir şekilde tartışılmaktadır. Araştırmalar, </a:t>
            </a:r>
            <a:r>
              <a:rPr lang="tr-TR" dirty="0" err="1"/>
              <a:t>AI'nin</a:t>
            </a:r>
            <a:r>
              <a:rPr lang="tr-TR" dirty="0"/>
              <a:t> bireysel yaratıcılığı artırabileceğini, ancak kolektif çıktıları homojenleştirebileceğini öne sürüyor . </a:t>
            </a:r>
          </a:p>
          <a:p>
            <a:pPr algn="just"/>
            <a:endParaRPr lang="tr-TR" dirty="0"/>
          </a:p>
          <a:p>
            <a:pPr algn="just"/>
            <a:r>
              <a:rPr lang="tr-TR" dirty="0"/>
              <a:t>Örneğin, bir 2024 tarihli çalışma, GPT-4'ün az yaratıcı yazarların hikayelerini iyileştirdiğini, ancak zaten yaratıcı yazarlarda belirgin bir fark yaratmadığını göstermiştir. Bu, </a:t>
            </a:r>
            <a:r>
              <a:rPr lang="tr-TR" dirty="0" err="1"/>
              <a:t>AI'nin</a:t>
            </a:r>
            <a:r>
              <a:rPr lang="tr-TR" dirty="0"/>
              <a:t> yaratıcılıkta bir araç olarak daha çok destekleyici bir rol oynadığını düşündürmektedir.</a:t>
            </a:r>
          </a:p>
          <a:p>
            <a:pPr algn="just"/>
            <a:endParaRPr lang="tr-TR" dirty="0"/>
          </a:p>
          <a:p>
            <a:pPr algn="just"/>
            <a:r>
              <a:rPr lang="tr-TR" dirty="0" err="1"/>
              <a:t>AI'nin</a:t>
            </a:r>
            <a:r>
              <a:rPr lang="tr-TR" dirty="0"/>
              <a:t> sınırları, özellikle özgünlük ve duygusal derinlikte belirgindir. </a:t>
            </a:r>
            <a:r>
              <a:rPr lang="tr-TR" dirty="0" err="1"/>
              <a:t>All</a:t>
            </a:r>
            <a:r>
              <a:rPr lang="tr-TR" dirty="0"/>
              <a:t> </a:t>
            </a:r>
            <a:r>
              <a:rPr lang="tr-TR" dirty="0" err="1"/>
              <a:t>About</a:t>
            </a:r>
            <a:r>
              <a:rPr lang="tr-TR" dirty="0"/>
              <a:t> </a:t>
            </a:r>
            <a:r>
              <a:rPr lang="tr-TR" dirty="0" err="1"/>
              <a:t>AI'nin</a:t>
            </a:r>
            <a:r>
              <a:rPr lang="tr-TR" dirty="0"/>
              <a:t> 2025 tarihli bir makalesine göre, AI araçları (örneğin, </a:t>
            </a:r>
            <a:r>
              <a:rPr lang="tr-TR" dirty="0" err="1"/>
              <a:t>ChatGPT</a:t>
            </a:r>
            <a:r>
              <a:rPr lang="tr-TR" dirty="0"/>
              <a:t>, </a:t>
            </a:r>
            <a:r>
              <a:rPr lang="tr-TR" dirty="0" err="1"/>
              <a:t>Jasper</a:t>
            </a:r>
            <a:r>
              <a:rPr lang="tr-TR" dirty="0"/>
              <a:t> AI) fikir üretimi ve taslak yazımı gibi alanlarda yardımcı olabilir, ancak bu içerik genellikle eğitim verilerine dayalıdır ve yeni, orijinal fikirler üretmekte sınırlıdır.</a:t>
            </a:r>
          </a:p>
        </p:txBody>
      </p:sp>
    </p:spTree>
    <p:extLst>
      <p:ext uri="{BB962C8B-B14F-4D97-AF65-F5344CB8AC3E}">
        <p14:creationId xmlns:p14="http://schemas.microsoft.com/office/powerpoint/2010/main" val="197688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50C54-276E-66EA-1E9C-B26829C01DB1}"/>
            </a:ext>
          </a:extLst>
        </p:cNvPr>
        <p:cNvGrpSpPr/>
        <p:nvPr/>
      </p:nvGrpSpPr>
      <p:grpSpPr>
        <a:xfrm>
          <a:off x="0" y="0"/>
          <a:ext cx="0" cy="0"/>
          <a:chOff x="0" y="0"/>
          <a:chExt cx="0" cy="0"/>
        </a:xfrm>
      </p:grpSpPr>
      <p:sp>
        <p:nvSpPr>
          <p:cNvPr id="4" name="Unvan 3">
            <a:extLst>
              <a:ext uri="{FF2B5EF4-FFF2-40B4-BE49-F238E27FC236}">
                <a16:creationId xmlns:a16="http://schemas.microsoft.com/office/drawing/2014/main" id="{42C51FE0-99A3-B3EC-C381-7CF14FDE2D33}"/>
              </a:ext>
            </a:extLst>
          </p:cNvPr>
          <p:cNvSpPr>
            <a:spLocks noGrp="1"/>
          </p:cNvSpPr>
          <p:nvPr>
            <p:ph type="title"/>
          </p:nvPr>
        </p:nvSpPr>
        <p:spPr/>
        <p:txBody>
          <a:bodyPr/>
          <a:lstStyle/>
          <a:p>
            <a:r>
              <a:rPr lang="tr-TR" dirty="0"/>
              <a:t>AI ve Yaratıcılığın Sınırları</a:t>
            </a:r>
          </a:p>
        </p:txBody>
      </p:sp>
      <p:sp>
        <p:nvSpPr>
          <p:cNvPr id="5" name="İçerik Yer Tutucusu 4">
            <a:extLst>
              <a:ext uri="{FF2B5EF4-FFF2-40B4-BE49-F238E27FC236}">
                <a16:creationId xmlns:a16="http://schemas.microsoft.com/office/drawing/2014/main" id="{E1F11BC5-5CA0-E51B-5E57-09A85F82A5A1}"/>
              </a:ext>
            </a:extLst>
          </p:cNvPr>
          <p:cNvSpPr>
            <a:spLocks noGrp="1"/>
          </p:cNvSpPr>
          <p:nvPr>
            <p:ph sz="half" idx="1"/>
          </p:nvPr>
        </p:nvSpPr>
        <p:spPr>
          <a:xfrm>
            <a:off x="490450" y="1825625"/>
            <a:ext cx="9483974" cy="4093037"/>
          </a:xfrm>
        </p:spPr>
        <p:txBody>
          <a:bodyPr/>
          <a:lstStyle/>
          <a:p>
            <a:r>
              <a:rPr lang="tr-TR" dirty="0"/>
              <a:t>Yapay zeka yaratıcılıkta sınırsız değil; özgünlük ve etik sorunlar tartışılmaktadır.</a:t>
            </a:r>
          </a:p>
        </p:txBody>
      </p:sp>
      <p:pic>
        <p:nvPicPr>
          <p:cNvPr id="3" name="Resim 2">
            <a:extLst>
              <a:ext uri="{FF2B5EF4-FFF2-40B4-BE49-F238E27FC236}">
                <a16:creationId xmlns:a16="http://schemas.microsoft.com/office/drawing/2014/main" id="{48C20357-BCC6-68C8-5CEB-EF93E020A235}"/>
              </a:ext>
            </a:extLst>
          </p:cNvPr>
          <p:cNvPicPr>
            <a:picLocks noChangeAspect="1"/>
          </p:cNvPicPr>
          <p:nvPr/>
        </p:nvPicPr>
        <p:blipFill>
          <a:blip r:embed="rId2"/>
          <a:stretch>
            <a:fillRect/>
          </a:stretch>
        </p:blipFill>
        <p:spPr>
          <a:xfrm>
            <a:off x="1614196" y="2370707"/>
            <a:ext cx="9601199" cy="3547955"/>
          </a:xfrm>
          <a:prstGeom prst="rect">
            <a:avLst/>
          </a:prstGeom>
        </p:spPr>
      </p:pic>
    </p:spTree>
    <p:extLst>
      <p:ext uri="{BB962C8B-B14F-4D97-AF65-F5344CB8AC3E}">
        <p14:creationId xmlns:p14="http://schemas.microsoft.com/office/powerpoint/2010/main" val="261709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372AF-92CD-17FE-CF95-E6DE6135EA03}"/>
            </a:ext>
          </a:extLst>
        </p:cNvPr>
        <p:cNvGrpSpPr/>
        <p:nvPr/>
      </p:nvGrpSpPr>
      <p:grpSpPr>
        <a:xfrm>
          <a:off x="0" y="0"/>
          <a:ext cx="0" cy="0"/>
          <a:chOff x="0" y="0"/>
          <a:chExt cx="0" cy="0"/>
        </a:xfrm>
      </p:grpSpPr>
      <p:pic>
        <p:nvPicPr>
          <p:cNvPr id="10" name="Resim 9">
            <a:extLst>
              <a:ext uri="{FF2B5EF4-FFF2-40B4-BE49-F238E27FC236}">
                <a16:creationId xmlns:a16="http://schemas.microsoft.com/office/drawing/2014/main" id="{D763F28D-3405-4116-DCF1-A753D3F1D68E}"/>
              </a:ext>
            </a:extLst>
          </p:cNvPr>
          <p:cNvPicPr>
            <a:picLocks noChangeAspect="1"/>
          </p:cNvPicPr>
          <p:nvPr/>
        </p:nvPicPr>
        <p:blipFill>
          <a:blip r:embed="rId2"/>
          <a:stretch>
            <a:fillRect/>
          </a:stretch>
        </p:blipFill>
        <p:spPr>
          <a:xfrm>
            <a:off x="373223" y="1378162"/>
            <a:ext cx="11485985" cy="4445464"/>
          </a:xfrm>
          <a:prstGeom prst="rect">
            <a:avLst/>
          </a:prstGeom>
        </p:spPr>
      </p:pic>
    </p:spTree>
    <p:extLst>
      <p:ext uri="{BB962C8B-B14F-4D97-AF65-F5344CB8AC3E}">
        <p14:creationId xmlns:p14="http://schemas.microsoft.com/office/powerpoint/2010/main" val="468951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8061C-E5B7-76A7-3FDB-DD78A24D1E53}"/>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DF0BF65E-1629-C9FF-6C27-3271A052252E}"/>
              </a:ext>
            </a:extLst>
          </p:cNvPr>
          <p:cNvSpPr txBox="1"/>
          <p:nvPr/>
        </p:nvSpPr>
        <p:spPr>
          <a:xfrm>
            <a:off x="1034473" y="809668"/>
            <a:ext cx="9845964" cy="1200329"/>
          </a:xfrm>
          <a:prstGeom prst="rect">
            <a:avLst/>
          </a:prstGeom>
          <a:noFill/>
        </p:spPr>
        <p:txBody>
          <a:bodyPr wrap="square" rtlCol="0">
            <a:spAutoFit/>
          </a:bodyPr>
          <a:lstStyle/>
          <a:p>
            <a:pPr algn="just"/>
            <a:r>
              <a:rPr lang="tr-TR" dirty="0">
                <a:solidFill>
                  <a:srgbClr val="002060"/>
                </a:solidFill>
                <a:latin typeface="Trebuchet MS" panose="020B0603020202020204" pitchFamily="34" charset="0"/>
              </a:rPr>
              <a:t>AI, farklı sektörlerde yenilikçi çözümler sunarak inovasyonu desteklemektedir. Aşağıdaki tablo, bazı örnekleri ve etkilerini özetlemektedir:</a:t>
            </a:r>
          </a:p>
          <a:p>
            <a:endParaRPr lang="tr-TR" dirty="0"/>
          </a:p>
          <a:p>
            <a:endParaRPr lang="tr-TR" dirty="0"/>
          </a:p>
        </p:txBody>
      </p:sp>
      <p:graphicFrame>
        <p:nvGraphicFramePr>
          <p:cNvPr id="3" name="Tablo 2">
            <a:extLst>
              <a:ext uri="{FF2B5EF4-FFF2-40B4-BE49-F238E27FC236}">
                <a16:creationId xmlns:a16="http://schemas.microsoft.com/office/drawing/2014/main" id="{EC4DD4A0-5FB2-6D72-FF3C-D8CA352B319D}"/>
              </a:ext>
            </a:extLst>
          </p:cNvPr>
          <p:cNvGraphicFramePr>
            <a:graphicFrameLocks noGrp="1"/>
          </p:cNvGraphicFramePr>
          <p:nvPr>
            <p:extLst>
              <p:ext uri="{D42A27DB-BD31-4B8C-83A1-F6EECF244321}">
                <p14:modId xmlns:p14="http://schemas.microsoft.com/office/powerpoint/2010/main" val="3251800656"/>
              </p:ext>
            </p:extLst>
          </p:nvPr>
        </p:nvGraphicFramePr>
        <p:xfrm>
          <a:off x="845127" y="1779088"/>
          <a:ext cx="10501746" cy="2696499"/>
        </p:xfrm>
        <a:graphic>
          <a:graphicData uri="http://schemas.openxmlformats.org/drawingml/2006/table">
            <a:tbl>
              <a:tblPr firstRow="1" bandRow="1">
                <a:tableStyleId>{5C22544A-7EE6-4342-B048-85BDC9FD1C3A}</a:tableStyleId>
              </a:tblPr>
              <a:tblGrid>
                <a:gridCol w="1745673">
                  <a:extLst>
                    <a:ext uri="{9D8B030D-6E8A-4147-A177-3AD203B41FA5}">
                      <a16:colId xmlns:a16="http://schemas.microsoft.com/office/drawing/2014/main" val="2113580462"/>
                    </a:ext>
                  </a:extLst>
                </a:gridCol>
                <a:gridCol w="2327564">
                  <a:extLst>
                    <a:ext uri="{9D8B030D-6E8A-4147-A177-3AD203B41FA5}">
                      <a16:colId xmlns:a16="http://schemas.microsoft.com/office/drawing/2014/main" val="2279177299"/>
                    </a:ext>
                  </a:extLst>
                </a:gridCol>
                <a:gridCol w="6428509">
                  <a:extLst>
                    <a:ext uri="{9D8B030D-6E8A-4147-A177-3AD203B41FA5}">
                      <a16:colId xmlns:a16="http://schemas.microsoft.com/office/drawing/2014/main" val="2330793509"/>
                    </a:ext>
                  </a:extLst>
                </a:gridCol>
              </a:tblGrid>
              <a:tr h="415717">
                <a:tc>
                  <a:txBody>
                    <a:bodyPr/>
                    <a:lstStyle/>
                    <a:p>
                      <a:r>
                        <a:rPr lang="tr-TR" sz="1400" dirty="0">
                          <a:effectLst/>
                        </a:rPr>
                        <a:t>Sektör</a:t>
                      </a:r>
                    </a:p>
                  </a:txBody>
                  <a:tcPr/>
                </a:tc>
                <a:tc>
                  <a:txBody>
                    <a:bodyPr/>
                    <a:lstStyle/>
                    <a:p>
                      <a:r>
                        <a:rPr lang="tr-TR" sz="1400" dirty="0">
                          <a:effectLst/>
                        </a:rPr>
                        <a:t>Örnek</a:t>
                      </a:r>
                    </a:p>
                  </a:txBody>
                  <a:tcPr/>
                </a:tc>
                <a:tc>
                  <a:txBody>
                    <a:bodyPr/>
                    <a:lstStyle/>
                    <a:p>
                      <a:r>
                        <a:rPr lang="tr-TR" sz="1400" dirty="0">
                          <a:effectLst/>
                        </a:rPr>
                        <a:t>Açıklama</a:t>
                      </a:r>
                    </a:p>
                  </a:txBody>
                  <a:tcPr/>
                </a:tc>
                <a:extLst>
                  <a:ext uri="{0D108BD9-81ED-4DB2-BD59-A6C34878D82A}">
                    <a16:rowId xmlns:a16="http://schemas.microsoft.com/office/drawing/2014/main" val="656372198"/>
                  </a:ext>
                </a:extLst>
              </a:tr>
              <a:tr h="512942">
                <a:tc>
                  <a:txBody>
                    <a:bodyPr/>
                    <a:lstStyle/>
                    <a:p>
                      <a:r>
                        <a:rPr lang="tr-TR" sz="1400" dirty="0"/>
                        <a:t>Sağlık</a:t>
                      </a:r>
                    </a:p>
                  </a:txBody>
                  <a:tcPr/>
                </a:tc>
                <a:tc>
                  <a:txBody>
                    <a:bodyPr/>
                    <a:lstStyle/>
                    <a:p>
                      <a:r>
                        <a:rPr lang="tr-TR" sz="1400" dirty="0"/>
                        <a:t>IBM Watson </a:t>
                      </a:r>
                      <a:r>
                        <a:rPr lang="tr-TR" sz="1400" dirty="0" err="1"/>
                        <a:t>Health</a:t>
                      </a:r>
                      <a:endParaRPr lang="tr-TR" sz="1400" dirty="0"/>
                    </a:p>
                  </a:txBody>
                  <a:tcPr/>
                </a:tc>
                <a:tc>
                  <a:txBody>
                    <a:bodyPr/>
                    <a:lstStyle/>
                    <a:p>
                      <a:r>
                        <a:rPr lang="tr-TR" sz="1400" dirty="0"/>
                        <a:t>Teşhis süreçlerini hızlandırır, tıbbi görüntüleri analiz eder.</a:t>
                      </a:r>
                    </a:p>
                  </a:txBody>
                  <a:tcPr/>
                </a:tc>
                <a:extLst>
                  <a:ext uri="{0D108BD9-81ED-4DB2-BD59-A6C34878D82A}">
                    <a16:rowId xmlns:a16="http://schemas.microsoft.com/office/drawing/2014/main" val="657218348"/>
                  </a:ext>
                </a:extLst>
              </a:tr>
              <a:tr h="4449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rPr>
                        <a:t>Eğitim</a:t>
                      </a:r>
                      <a:endParaRPr lang="tr-T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rPr>
                        <a:t>Carnegie Learning</a:t>
                      </a:r>
                      <a:endParaRPr lang="tr-T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rPr>
                        <a:t>Kişiselleştirilmiş öğrenme platformları, öğrencilerin ihtiyaçlarına göre içerik sunar.</a:t>
                      </a:r>
                    </a:p>
                    <a:p>
                      <a:endParaRPr lang="tr-TR" sz="1400" dirty="0"/>
                    </a:p>
                  </a:txBody>
                  <a:tcPr/>
                </a:tc>
                <a:extLst>
                  <a:ext uri="{0D108BD9-81ED-4DB2-BD59-A6C34878D82A}">
                    <a16:rowId xmlns:a16="http://schemas.microsoft.com/office/drawing/2014/main" val="140668044"/>
                  </a:ext>
                </a:extLst>
              </a:tr>
              <a:tr h="628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rPr>
                        <a:t>İş Dünyası</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err="1">
                          <a:effectLst/>
                        </a:rPr>
                        <a:t>Chatbot'lar</a:t>
                      </a:r>
                      <a:r>
                        <a:rPr lang="tr-TR" sz="1400" dirty="0">
                          <a:effectLst/>
                        </a:rPr>
                        <a:t> (örneğin, </a:t>
                      </a:r>
                      <a:r>
                        <a:rPr lang="tr-TR" sz="1400" dirty="0" err="1">
                          <a:effectLst/>
                        </a:rPr>
                        <a:t>Zendesk</a:t>
                      </a:r>
                      <a:r>
                        <a:rPr lang="tr-TR" sz="14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rPr>
                        <a:t>Müşteri hizmetlerini otomatikleştirir, yanıt sürelerini kısaltır.</a:t>
                      </a:r>
                    </a:p>
                    <a:p>
                      <a:endParaRPr lang="tr-TR" sz="1400" dirty="0"/>
                    </a:p>
                  </a:txBody>
                  <a:tcPr/>
                </a:tc>
                <a:extLst>
                  <a:ext uri="{0D108BD9-81ED-4DB2-BD59-A6C34878D82A}">
                    <a16:rowId xmlns:a16="http://schemas.microsoft.com/office/drawing/2014/main" val="3038801857"/>
                  </a:ext>
                </a:extLst>
              </a:tr>
              <a:tr h="491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rPr>
                        <a:t>Yaratıcı Endüstriler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rPr>
                        <a:t>DALL-E, </a:t>
                      </a:r>
                      <a:r>
                        <a:rPr lang="tr-TR" sz="1400" dirty="0" err="1">
                          <a:effectLst/>
                        </a:rPr>
                        <a:t>MidJourney</a:t>
                      </a:r>
                      <a:endParaRPr lang="tr-TR"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rPr>
                        <a:t>Sanat eserleri ve görsel içerik üretimi için kullanılır.</a:t>
                      </a:r>
                    </a:p>
                    <a:p>
                      <a:endParaRPr lang="tr-TR" sz="1400" dirty="0"/>
                    </a:p>
                  </a:txBody>
                  <a:tcPr/>
                </a:tc>
                <a:extLst>
                  <a:ext uri="{0D108BD9-81ED-4DB2-BD59-A6C34878D82A}">
                    <a16:rowId xmlns:a16="http://schemas.microsoft.com/office/drawing/2014/main" val="1227160179"/>
                  </a:ext>
                </a:extLst>
              </a:tr>
            </a:tbl>
          </a:graphicData>
        </a:graphic>
      </p:graphicFrame>
      <p:sp>
        <p:nvSpPr>
          <p:cNvPr id="4" name="Metin kutusu 3">
            <a:extLst>
              <a:ext uri="{FF2B5EF4-FFF2-40B4-BE49-F238E27FC236}">
                <a16:creationId xmlns:a16="http://schemas.microsoft.com/office/drawing/2014/main" id="{3F1BA305-5557-4B7A-B0F4-6BE9F2790DE5}"/>
              </a:ext>
            </a:extLst>
          </p:cNvPr>
          <p:cNvSpPr txBox="1"/>
          <p:nvPr/>
        </p:nvSpPr>
        <p:spPr>
          <a:xfrm>
            <a:off x="646546" y="4571004"/>
            <a:ext cx="11323782" cy="1477328"/>
          </a:xfrm>
          <a:prstGeom prst="rect">
            <a:avLst/>
          </a:prstGeom>
          <a:noFill/>
        </p:spPr>
        <p:txBody>
          <a:bodyPr wrap="square" rtlCol="0">
            <a:spAutoFit/>
          </a:bodyPr>
          <a:lstStyle/>
          <a:p>
            <a:pPr algn="just"/>
            <a:r>
              <a:rPr lang="tr-TR" dirty="0">
                <a:solidFill>
                  <a:srgbClr val="002060"/>
                </a:solidFill>
                <a:latin typeface="Trebuchet MS" panose="020B0603020202020204" pitchFamily="34" charset="0"/>
              </a:rPr>
              <a:t>Bu örnekler, </a:t>
            </a:r>
            <a:r>
              <a:rPr lang="tr-TR" dirty="0" err="1">
                <a:solidFill>
                  <a:srgbClr val="002060"/>
                </a:solidFill>
                <a:latin typeface="Trebuchet MS" panose="020B0603020202020204" pitchFamily="34" charset="0"/>
              </a:rPr>
              <a:t>AI'nin</a:t>
            </a:r>
            <a:r>
              <a:rPr lang="tr-TR" dirty="0">
                <a:solidFill>
                  <a:srgbClr val="002060"/>
                </a:solidFill>
                <a:latin typeface="Trebuchet MS" panose="020B0603020202020204" pitchFamily="34" charset="0"/>
              </a:rPr>
              <a:t> sağlıkta teşhis hızını artırmaktan, eğitimde kişiselleştirilmiş öğrenme deneyimleri sunmaya, iş dünyasında müşteri hizmetlerini iyileştirmeye ve yaratıcı endüstrilerde yeni içerik üretmeye kadar geniş bir yelpazede inovasyonu desteklediğini göstermektedir. </a:t>
            </a:r>
            <a:r>
              <a:rPr lang="tr-TR" dirty="0" err="1">
                <a:solidFill>
                  <a:srgbClr val="002060"/>
                </a:solidFill>
                <a:latin typeface="Trebuchet MS" panose="020B0603020202020204" pitchFamily="34" charset="0"/>
              </a:rPr>
              <a:t>McKinsey'nin</a:t>
            </a:r>
            <a:r>
              <a:rPr lang="tr-TR" dirty="0">
                <a:solidFill>
                  <a:srgbClr val="002060"/>
                </a:solidFill>
                <a:latin typeface="Trebuchet MS" panose="020B0603020202020204" pitchFamily="34" charset="0"/>
              </a:rPr>
              <a:t> 2024 tarihli bir raporu, </a:t>
            </a:r>
            <a:r>
              <a:rPr lang="tr-TR" dirty="0" err="1">
                <a:solidFill>
                  <a:srgbClr val="002060"/>
                </a:solidFill>
                <a:latin typeface="Trebuchet MS" panose="020B0603020202020204" pitchFamily="34" charset="0"/>
              </a:rPr>
              <a:t>AI'nin</a:t>
            </a:r>
            <a:r>
              <a:rPr lang="tr-TR" dirty="0">
                <a:solidFill>
                  <a:srgbClr val="002060"/>
                </a:solidFill>
                <a:latin typeface="Trebuchet MS" panose="020B0603020202020204" pitchFamily="34" charset="0"/>
              </a:rPr>
              <a:t> iş süreçlerini optimize ederek rekabet avantajı sağladığını vurgulamaktadır</a:t>
            </a:r>
          </a:p>
          <a:p>
            <a:endParaRPr lang="tr-TR" dirty="0"/>
          </a:p>
        </p:txBody>
      </p:sp>
    </p:spTree>
    <p:extLst>
      <p:ext uri="{BB962C8B-B14F-4D97-AF65-F5344CB8AC3E}">
        <p14:creationId xmlns:p14="http://schemas.microsoft.com/office/powerpoint/2010/main" val="369399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FDDC12FD-693E-295E-5AE9-069BAFCCD5E7}"/>
              </a:ext>
            </a:extLst>
          </p:cNvPr>
          <p:cNvSpPr>
            <a:spLocks noGrp="1"/>
          </p:cNvSpPr>
          <p:nvPr>
            <p:ph type="title"/>
          </p:nvPr>
        </p:nvSpPr>
        <p:spPr/>
        <p:txBody>
          <a:bodyPr/>
          <a:lstStyle/>
          <a:p>
            <a:r>
              <a:rPr lang="tr-TR" dirty="0"/>
              <a:t>Özetle; </a:t>
            </a:r>
            <a:br>
              <a:rPr lang="tr-TR" dirty="0"/>
            </a:br>
            <a:endParaRPr lang="tr-TR" dirty="0"/>
          </a:p>
        </p:txBody>
      </p:sp>
      <p:sp>
        <p:nvSpPr>
          <p:cNvPr id="5" name="Metin kutusu 4">
            <a:extLst>
              <a:ext uri="{FF2B5EF4-FFF2-40B4-BE49-F238E27FC236}">
                <a16:creationId xmlns:a16="http://schemas.microsoft.com/office/drawing/2014/main" id="{3E6C37E6-494C-B23E-2521-D3F6401B3FCD}"/>
              </a:ext>
            </a:extLst>
          </p:cNvPr>
          <p:cNvSpPr txBox="1"/>
          <p:nvPr/>
        </p:nvSpPr>
        <p:spPr>
          <a:xfrm>
            <a:off x="490450" y="1620804"/>
            <a:ext cx="10280073" cy="3970318"/>
          </a:xfrm>
          <a:prstGeom prst="rect">
            <a:avLst/>
          </a:prstGeom>
          <a:noFill/>
        </p:spPr>
        <p:txBody>
          <a:bodyPr wrap="square" rtlCol="0">
            <a:spAutoFit/>
          </a:bodyPr>
          <a:lstStyle/>
          <a:p>
            <a:pPr algn="just"/>
            <a:r>
              <a:rPr lang="tr-TR" dirty="0">
                <a:solidFill>
                  <a:srgbClr val="002060"/>
                </a:solidFill>
                <a:latin typeface="Trebuchet MS" panose="020B0603020202020204" pitchFamily="34" charset="0"/>
              </a:rPr>
              <a:t>Yapay zekâ (AI), son yıllarda yaratıcılık alanında çığır açan gelişmeler kaydetse de sınırları hâlâ tartışma konusudur. AI, müzik bestelemekten resim yapmaya, şiir yazmaktan film senaryoları oluşturmaya kadar birçok yaratıcı sürece dahil olabilmektedir. </a:t>
            </a:r>
          </a:p>
          <a:p>
            <a:pPr algn="just"/>
            <a:endParaRPr lang="tr-TR" dirty="0">
              <a:solidFill>
                <a:srgbClr val="002060"/>
              </a:solidFill>
              <a:latin typeface="Trebuchet MS" panose="020B0603020202020204" pitchFamily="34" charset="0"/>
            </a:endParaRPr>
          </a:p>
          <a:p>
            <a:pPr algn="just"/>
            <a:r>
              <a:rPr lang="tr-TR" dirty="0">
                <a:solidFill>
                  <a:srgbClr val="002060"/>
                </a:solidFill>
                <a:latin typeface="Trebuchet MS" panose="020B0603020202020204" pitchFamily="34" charset="0"/>
              </a:rPr>
              <a:t>Örneğin, </a:t>
            </a:r>
            <a:r>
              <a:rPr lang="tr-TR" dirty="0" err="1">
                <a:solidFill>
                  <a:srgbClr val="002060"/>
                </a:solidFill>
                <a:latin typeface="Trebuchet MS" panose="020B0603020202020204" pitchFamily="34" charset="0"/>
              </a:rPr>
              <a:t>OpenAI’nin</a:t>
            </a:r>
            <a:r>
              <a:rPr lang="tr-TR" dirty="0">
                <a:solidFill>
                  <a:srgbClr val="002060"/>
                </a:solidFill>
                <a:latin typeface="Trebuchet MS" panose="020B0603020202020204" pitchFamily="34" charset="0"/>
              </a:rPr>
              <a:t> DALL-E ve </a:t>
            </a:r>
            <a:r>
              <a:rPr lang="tr-TR" dirty="0" err="1">
                <a:solidFill>
                  <a:srgbClr val="002060"/>
                </a:solidFill>
                <a:latin typeface="Trebuchet MS" panose="020B0603020202020204" pitchFamily="34" charset="0"/>
              </a:rPr>
              <a:t>MidJourney</a:t>
            </a:r>
            <a:r>
              <a:rPr lang="tr-TR" dirty="0">
                <a:solidFill>
                  <a:srgbClr val="002060"/>
                </a:solidFill>
                <a:latin typeface="Trebuchet MS" panose="020B0603020202020204" pitchFamily="34" charset="0"/>
              </a:rPr>
              <a:t> gibi araçları, metin girdilerinden etkileyici görseller üretmektedir. Ancak buradaki temel soru, AI’nın gerçek anlamda "yaratıcı" olup olmadığıdır. </a:t>
            </a:r>
          </a:p>
          <a:p>
            <a:pPr algn="just"/>
            <a:endParaRPr lang="tr-TR" dirty="0">
              <a:solidFill>
                <a:srgbClr val="002060"/>
              </a:solidFill>
              <a:latin typeface="Trebuchet MS" panose="020B0603020202020204" pitchFamily="34" charset="0"/>
            </a:endParaRPr>
          </a:p>
          <a:p>
            <a:pPr algn="just"/>
            <a:r>
              <a:rPr lang="tr-TR" dirty="0">
                <a:solidFill>
                  <a:srgbClr val="002060"/>
                </a:solidFill>
                <a:latin typeface="Trebuchet MS" panose="020B0603020202020204" pitchFamily="34" charset="0"/>
              </a:rPr>
              <a:t>AI, mevcut verileri analiz ederek yeni kombinasyonlar oluşturabilir, ancak insanlar gibi özgün bir vizyon, duygu veya deneyimden yola çıkmaz. Bu nedenle, AI’nın ürettikleri daha çok "yeniden düzenleme" olarak görülebilir. </a:t>
            </a:r>
          </a:p>
          <a:p>
            <a:pPr algn="just"/>
            <a:endParaRPr lang="tr-TR" dirty="0">
              <a:solidFill>
                <a:srgbClr val="002060"/>
              </a:solidFill>
              <a:latin typeface="Trebuchet MS" panose="020B0603020202020204" pitchFamily="34" charset="0"/>
            </a:endParaRPr>
          </a:p>
          <a:p>
            <a:pPr algn="just"/>
            <a:r>
              <a:rPr lang="tr-TR" dirty="0">
                <a:solidFill>
                  <a:srgbClr val="002060"/>
                </a:solidFill>
                <a:latin typeface="Trebuchet MS" panose="020B0603020202020204" pitchFamily="34" charset="0"/>
              </a:rPr>
              <a:t>Ayrıca, AI’nın yaratıcılığı, insan sanatçıların yerini alacak mı sorusu da endişelere yol açmaktadır. Şimdilik AI, insan yaratıcılığını destekleyen bir araç olarak kabul edilse de gelecekte bu sınırların nasıl genişleyeceği belirsizliğini korumaktadır.</a:t>
            </a:r>
          </a:p>
        </p:txBody>
      </p:sp>
    </p:spTree>
    <p:extLst>
      <p:ext uri="{BB962C8B-B14F-4D97-AF65-F5344CB8AC3E}">
        <p14:creationId xmlns:p14="http://schemas.microsoft.com/office/powerpoint/2010/main" val="139123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43642-107B-A917-1155-63033C75EF4D}"/>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BD06BA67-9BC3-DB05-753C-842EF8E42702}"/>
              </a:ext>
            </a:extLst>
          </p:cNvPr>
          <p:cNvSpPr txBox="1"/>
          <p:nvPr/>
        </p:nvSpPr>
        <p:spPr>
          <a:xfrm>
            <a:off x="1034473" y="809668"/>
            <a:ext cx="9845964" cy="923330"/>
          </a:xfrm>
          <a:prstGeom prst="rect">
            <a:avLst/>
          </a:prstGeom>
          <a:noFill/>
        </p:spPr>
        <p:txBody>
          <a:bodyPr wrap="square" rtlCol="0">
            <a:spAutoFit/>
          </a:bodyPr>
          <a:lstStyle/>
          <a:p>
            <a:pPr algn="ctr"/>
            <a:r>
              <a:rPr lang="tr-TR" dirty="0">
                <a:effectLst/>
              </a:rPr>
              <a:t>Geleceğe Yönelik Perspektifler ve Trendler</a:t>
            </a:r>
          </a:p>
          <a:p>
            <a:endParaRPr lang="tr-TR" dirty="0"/>
          </a:p>
          <a:p>
            <a:endParaRPr lang="tr-TR" dirty="0"/>
          </a:p>
        </p:txBody>
      </p:sp>
      <p:sp>
        <p:nvSpPr>
          <p:cNvPr id="5" name="Metin kutusu 4">
            <a:extLst>
              <a:ext uri="{FF2B5EF4-FFF2-40B4-BE49-F238E27FC236}">
                <a16:creationId xmlns:a16="http://schemas.microsoft.com/office/drawing/2014/main" id="{72115B23-CD2D-4BEE-4D00-5A16E71575ED}"/>
              </a:ext>
            </a:extLst>
          </p:cNvPr>
          <p:cNvSpPr txBox="1"/>
          <p:nvPr/>
        </p:nvSpPr>
        <p:spPr>
          <a:xfrm>
            <a:off x="1173017" y="1732998"/>
            <a:ext cx="9984509" cy="923330"/>
          </a:xfrm>
          <a:prstGeom prst="rect">
            <a:avLst/>
          </a:prstGeom>
          <a:noFill/>
        </p:spPr>
        <p:txBody>
          <a:bodyPr wrap="square" rtlCol="0">
            <a:spAutoFit/>
          </a:bodyPr>
          <a:lstStyle/>
          <a:p>
            <a:pPr algn="just"/>
            <a:r>
              <a:rPr lang="tr-TR" dirty="0">
                <a:solidFill>
                  <a:srgbClr val="002060"/>
                </a:solidFill>
                <a:latin typeface="Trebuchet MS" panose="020B0603020202020204" pitchFamily="34" charset="0"/>
              </a:rPr>
              <a:t>2025 ve sonrası için AI trendleri, yaratıcılık ve inovasyon süreçlerini önemli ölçüde şekillendirecektir. </a:t>
            </a:r>
            <a:r>
              <a:rPr lang="tr-TR" dirty="0" err="1">
                <a:solidFill>
                  <a:srgbClr val="002060"/>
                </a:solidFill>
                <a:latin typeface="Trebuchet MS" panose="020B0603020202020204" pitchFamily="34" charset="0"/>
              </a:rPr>
              <a:t>TechTarget'in</a:t>
            </a:r>
            <a:r>
              <a:rPr lang="tr-TR" dirty="0">
                <a:solidFill>
                  <a:srgbClr val="002060"/>
                </a:solidFill>
                <a:latin typeface="Trebuchet MS" panose="020B0603020202020204" pitchFamily="34" charset="0"/>
              </a:rPr>
              <a:t> 2025 tarihli bir raporuna göre, şu trendler öne çıkmaktadır</a:t>
            </a:r>
          </a:p>
          <a:p>
            <a:endParaRPr lang="tr-TR" dirty="0"/>
          </a:p>
        </p:txBody>
      </p:sp>
      <p:graphicFrame>
        <p:nvGraphicFramePr>
          <p:cNvPr id="6" name="Tablo 5">
            <a:extLst>
              <a:ext uri="{FF2B5EF4-FFF2-40B4-BE49-F238E27FC236}">
                <a16:creationId xmlns:a16="http://schemas.microsoft.com/office/drawing/2014/main" id="{CB45AA8F-FF3D-9EF1-2F36-0A5455ECCFCA}"/>
              </a:ext>
            </a:extLst>
          </p:cNvPr>
          <p:cNvGraphicFramePr>
            <a:graphicFrameLocks noGrp="1"/>
          </p:cNvGraphicFramePr>
          <p:nvPr>
            <p:extLst>
              <p:ext uri="{D42A27DB-BD31-4B8C-83A1-F6EECF244321}">
                <p14:modId xmlns:p14="http://schemas.microsoft.com/office/powerpoint/2010/main" val="4043716851"/>
              </p:ext>
            </p:extLst>
          </p:nvPr>
        </p:nvGraphicFramePr>
        <p:xfrm>
          <a:off x="1173017" y="2656328"/>
          <a:ext cx="10224656" cy="2225040"/>
        </p:xfrm>
        <a:graphic>
          <a:graphicData uri="http://schemas.openxmlformats.org/drawingml/2006/table">
            <a:tbl>
              <a:tblPr firstRow="1" bandRow="1">
                <a:tableStyleId>{5C22544A-7EE6-4342-B048-85BDC9FD1C3A}</a:tableStyleId>
              </a:tblPr>
              <a:tblGrid>
                <a:gridCol w="3067397">
                  <a:extLst>
                    <a:ext uri="{9D8B030D-6E8A-4147-A177-3AD203B41FA5}">
                      <a16:colId xmlns:a16="http://schemas.microsoft.com/office/drawing/2014/main" val="3509645502"/>
                    </a:ext>
                  </a:extLst>
                </a:gridCol>
                <a:gridCol w="7157259">
                  <a:extLst>
                    <a:ext uri="{9D8B030D-6E8A-4147-A177-3AD203B41FA5}">
                      <a16:colId xmlns:a16="http://schemas.microsoft.com/office/drawing/2014/main" val="2066341649"/>
                    </a:ext>
                  </a:extLst>
                </a:gridCol>
              </a:tblGrid>
              <a:tr h="370840">
                <a:tc>
                  <a:txBody>
                    <a:bodyPr/>
                    <a:lstStyle/>
                    <a:p>
                      <a:r>
                        <a:rPr lang="tr-TR" dirty="0"/>
                        <a:t>Trend</a:t>
                      </a:r>
                    </a:p>
                  </a:txBody>
                  <a:tcPr/>
                </a:tc>
                <a:tc>
                  <a:txBody>
                    <a:bodyPr/>
                    <a:lstStyle/>
                    <a:p>
                      <a:r>
                        <a:rPr lang="tr-TR" dirty="0"/>
                        <a:t>Açıklama</a:t>
                      </a:r>
                    </a:p>
                  </a:txBody>
                  <a:tcPr/>
                </a:tc>
                <a:extLst>
                  <a:ext uri="{0D108BD9-81ED-4DB2-BD59-A6C34878D82A}">
                    <a16:rowId xmlns:a16="http://schemas.microsoft.com/office/drawing/2014/main" val="73277818"/>
                  </a:ext>
                </a:extLst>
              </a:tr>
              <a:tr h="370840">
                <a:tc>
                  <a:txBody>
                    <a:bodyPr/>
                    <a:lstStyle/>
                    <a:p>
                      <a:r>
                        <a:rPr lang="tr-TR" dirty="0"/>
                        <a:t>Çoklu </a:t>
                      </a:r>
                      <a:r>
                        <a:rPr lang="tr-TR" dirty="0" err="1"/>
                        <a:t>Modaliteli</a:t>
                      </a:r>
                      <a:r>
                        <a:rPr lang="tr-TR" dirty="0"/>
                        <a:t> AI</a:t>
                      </a:r>
                    </a:p>
                  </a:txBody>
                  <a:tcPr/>
                </a:tc>
                <a:tc>
                  <a:txBody>
                    <a:bodyPr/>
                    <a:lstStyle/>
                    <a:p>
                      <a:r>
                        <a:rPr lang="tr-TR" dirty="0"/>
                        <a:t>Metin, görüntü, ses gibi farklı veri türlerini işleyen modellerin yükselişi.</a:t>
                      </a:r>
                    </a:p>
                  </a:txBody>
                  <a:tcPr/>
                </a:tc>
                <a:extLst>
                  <a:ext uri="{0D108BD9-81ED-4DB2-BD59-A6C34878D82A}">
                    <a16:rowId xmlns:a16="http://schemas.microsoft.com/office/drawing/2014/main" val="28858016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effectLst/>
                        </a:rPr>
                        <a:t>AI Ajanları</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effectLst/>
                        </a:rPr>
                        <a:t>Otonom görev yapan sistemler, insan denetimiyle birlikte kullanılacak.</a:t>
                      </a:r>
                    </a:p>
                  </a:txBody>
                  <a:tcPr/>
                </a:tc>
                <a:extLst>
                  <a:ext uri="{0D108BD9-81ED-4DB2-BD59-A6C34878D82A}">
                    <a16:rowId xmlns:a16="http://schemas.microsoft.com/office/drawing/2014/main" val="37991589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effectLst/>
                        </a:rPr>
                        <a:t>AI Okuryazarlığı</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effectLst/>
                        </a:rPr>
                        <a:t> AI kullanımının yaygınlaşması için bireylerin AI bilgisine ihtiyacı artacak</a:t>
                      </a:r>
                    </a:p>
                  </a:txBody>
                  <a:tcPr/>
                </a:tc>
                <a:extLst>
                  <a:ext uri="{0D108BD9-81ED-4DB2-BD59-A6C34878D82A}">
                    <a16:rowId xmlns:a16="http://schemas.microsoft.com/office/drawing/2014/main" val="2945760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effectLst/>
                        </a:rPr>
                        <a:t>Etik ve Düzenleyici Çerçeveler</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effectLst/>
                        </a:rPr>
                        <a:t>AI düzenlemeleri (örneğin, EU AI </a:t>
                      </a:r>
                      <a:r>
                        <a:rPr lang="tr-TR" dirty="0" err="1">
                          <a:effectLst/>
                        </a:rPr>
                        <a:t>Act</a:t>
                      </a:r>
                      <a:r>
                        <a:rPr lang="tr-TR" dirty="0">
                          <a:effectLst/>
                        </a:rPr>
                        <a:t>) etik standartları belirleyecek.</a:t>
                      </a:r>
                    </a:p>
                  </a:txBody>
                  <a:tcPr/>
                </a:tc>
                <a:extLst>
                  <a:ext uri="{0D108BD9-81ED-4DB2-BD59-A6C34878D82A}">
                    <a16:rowId xmlns:a16="http://schemas.microsoft.com/office/drawing/2014/main" val="10374633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effectLst/>
                        </a:rPr>
                        <a:t>Güvenlik Endişeleri</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effectLst/>
                        </a:rPr>
                        <a:t>AI'nin</a:t>
                      </a:r>
                      <a:r>
                        <a:rPr lang="tr-TR" dirty="0">
                          <a:effectLst/>
                        </a:rPr>
                        <a:t> siber saldırılarda kullanımı, güvenlik önlemlerini artıracak</a:t>
                      </a:r>
                    </a:p>
                  </a:txBody>
                  <a:tcPr/>
                </a:tc>
                <a:extLst>
                  <a:ext uri="{0D108BD9-81ED-4DB2-BD59-A6C34878D82A}">
                    <a16:rowId xmlns:a16="http://schemas.microsoft.com/office/drawing/2014/main" val="1975751631"/>
                  </a:ext>
                </a:extLst>
              </a:tr>
            </a:tbl>
          </a:graphicData>
        </a:graphic>
      </p:graphicFrame>
    </p:spTree>
    <p:extLst>
      <p:ext uri="{BB962C8B-B14F-4D97-AF65-F5344CB8AC3E}">
        <p14:creationId xmlns:p14="http://schemas.microsoft.com/office/powerpoint/2010/main" val="283885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E51A7-124F-B666-CE92-5DECEF7AB14C}"/>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8A8EA186-6089-40A9-31AC-E75815825594}"/>
              </a:ext>
            </a:extLst>
          </p:cNvPr>
          <p:cNvSpPr txBox="1"/>
          <p:nvPr/>
        </p:nvSpPr>
        <p:spPr>
          <a:xfrm>
            <a:off x="1034473" y="809668"/>
            <a:ext cx="9845964" cy="923330"/>
          </a:xfrm>
          <a:prstGeom prst="rect">
            <a:avLst/>
          </a:prstGeom>
          <a:noFill/>
        </p:spPr>
        <p:txBody>
          <a:bodyPr wrap="square" rtlCol="0">
            <a:spAutoFit/>
          </a:bodyPr>
          <a:lstStyle/>
          <a:p>
            <a:pPr algn="ctr"/>
            <a:r>
              <a:rPr lang="tr-TR" dirty="0">
                <a:effectLst/>
              </a:rPr>
              <a:t>Geleceğe Yönelik Perspektifler ve Trendler</a:t>
            </a:r>
          </a:p>
          <a:p>
            <a:endParaRPr lang="tr-TR" dirty="0"/>
          </a:p>
          <a:p>
            <a:endParaRPr lang="tr-TR" dirty="0"/>
          </a:p>
        </p:txBody>
      </p:sp>
      <p:sp>
        <p:nvSpPr>
          <p:cNvPr id="5" name="Metin kutusu 4">
            <a:extLst>
              <a:ext uri="{FF2B5EF4-FFF2-40B4-BE49-F238E27FC236}">
                <a16:creationId xmlns:a16="http://schemas.microsoft.com/office/drawing/2014/main" id="{81C1589B-A8EA-A993-D240-83473CC2DD50}"/>
              </a:ext>
            </a:extLst>
          </p:cNvPr>
          <p:cNvSpPr txBox="1"/>
          <p:nvPr/>
        </p:nvSpPr>
        <p:spPr>
          <a:xfrm>
            <a:off x="1173017" y="1732998"/>
            <a:ext cx="9984509" cy="2308324"/>
          </a:xfrm>
          <a:prstGeom prst="rect">
            <a:avLst/>
          </a:prstGeom>
          <a:noFill/>
        </p:spPr>
        <p:txBody>
          <a:bodyPr wrap="square" rtlCol="0">
            <a:spAutoFit/>
          </a:bodyPr>
          <a:lstStyle/>
          <a:p>
            <a:pPr algn="just"/>
            <a:r>
              <a:rPr lang="tr-TR" dirty="0">
                <a:solidFill>
                  <a:srgbClr val="002060"/>
                </a:solidFill>
                <a:latin typeface="Trebuchet MS" panose="020B0603020202020204" pitchFamily="34" charset="0"/>
              </a:rPr>
              <a:t>IBM'nin 2025 tarihli bir başka raporu, </a:t>
            </a:r>
            <a:r>
              <a:rPr lang="tr-TR" dirty="0" err="1">
                <a:solidFill>
                  <a:srgbClr val="002060"/>
                </a:solidFill>
                <a:latin typeface="Trebuchet MS" panose="020B0603020202020204" pitchFamily="34" charset="0"/>
              </a:rPr>
              <a:t>AI'nin</a:t>
            </a:r>
            <a:r>
              <a:rPr lang="tr-TR" dirty="0">
                <a:solidFill>
                  <a:srgbClr val="002060"/>
                </a:solidFill>
                <a:latin typeface="Trebuchet MS" panose="020B0603020202020204" pitchFamily="34" charset="0"/>
              </a:rPr>
              <a:t> 2034'e kadar kişisel ve iş yaşamında daha yaygın hale geleceğini ve daha küçük, verimli modellerin geliştirileceğini öngörüyor.</a:t>
            </a:r>
          </a:p>
          <a:p>
            <a:pPr algn="just"/>
            <a:endParaRPr lang="tr-TR" dirty="0">
              <a:solidFill>
                <a:srgbClr val="002060"/>
              </a:solidFill>
              <a:latin typeface="Trebuchet MS" panose="020B0603020202020204" pitchFamily="34" charset="0"/>
            </a:endParaRPr>
          </a:p>
          <a:p>
            <a:pPr algn="just"/>
            <a:r>
              <a:rPr lang="tr-TR" dirty="0" err="1">
                <a:solidFill>
                  <a:srgbClr val="002060"/>
                </a:solidFill>
                <a:latin typeface="Trebuchet MS" panose="020B0603020202020204" pitchFamily="34" charset="0"/>
              </a:rPr>
              <a:t>AI'nin</a:t>
            </a:r>
            <a:r>
              <a:rPr lang="tr-TR" dirty="0">
                <a:solidFill>
                  <a:srgbClr val="002060"/>
                </a:solidFill>
                <a:latin typeface="Trebuchet MS" panose="020B0603020202020204" pitchFamily="34" charset="0"/>
              </a:rPr>
              <a:t> işgücü üzerindeki etkisi de önemli bir perspektif. </a:t>
            </a:r>
            <a:r>
              <a:rPr lang="tr-TR" dirty="0" err="1">
                <a:solidFill>
                  <a:srgbClr val="002060"/>
                </a:solidFill>
                <a:latin typeface="Trebuchet MS" panose="020B0603020202020204" pitchFamily="34" charset="0"/>
              </a:rPr>
              <a:t>Exploding</a:t>
            </a:r>
            <a:r>
              <a:rPr lang="tr-TR" dirty="0">
                <a:solidFill>
                  <a:srgbClr val="002060"/>
                </a:solidFill>
                <a:latin typeface="Trebuchet MS" panose="020B0603020202020204" pitchFamily="34" charset="0"/>
              </a:rPr>
              <a:t> </a:t>
            </a:r>
            <a:r>
              <a:rPr lang="tr-TR" dirty="0" err="1">
                <a:solidFill>
                  <a:srgbClr val="002060"/>
                </a:solidFill>
                <a:latin typeface="Trebuchet MS" panose="020B0603020202020204" pitchFamily="34" charset="0"/>
              </a:rPr>
              <a:t>Topics'in</a:t>
            </a:r>
            <a:r>
              <a:rPr lang="tr-TR" dirty="0">
                <a:solidFill>
                  <a:srgbClr val="002060"/>
                </a:solidFill>
                <a:latin typeface="Trebuchet MS" panose="020B0603020202020204" pitchFamily="34" charset="0"/>
              </a:rPr>
              <a:t> 2025 raporuna göre, </a:t>
            </a:r>
            <a:r>
              <a:rPr lang="tr-TR" dirty="0" err="1">
                <a:solidFill>
                  <a:srgbClr val="002060"/>
                </a:solidFill>
                <a:latin typeface="Trebuchet MS" panose="020B0603020202020204" pitchFamily="34" charset="0"/>
              </a:rPr>
              <a:t>AI'nin</a:t>
            </a:r>
            <a:r>
              <a:rPr lang="tr-TR" dirty="0">
                <a:solidFill>
                  <a:srgbClr val="002060"/>
                </a:solidFill>
                <a:latin typeface="Trebuchet MS" panose="020B0603020202020204" pitchFamily="34" charset="0"/>
              </a:rPr>
              <a:t> çalışanların %60-70'lik zamanını kapsayan işleri otomasyonu, yeni beceri ihtiyaçlarını artıracak ve iş piyasasını dönüştürecektir . </a:t>
            </a:r>
          </a:p>
          <a:p>
            <a:pPr algn="just"/>
            <a:r>
              <a:rPr lang="tr-TR" dirty="0">
                <a:solidFill>
                  <a:srgbClr val="002060"/>
                </a:solidFill>
                <a:latin typeface="Trebuchet MS" panose="020B0603020202020204" pitchFamily="34" charset="0"/>
              </a:rPr>
              <a:t>Bu durum, </a:t>
            </a:r>
            <a:r>
              <a:rPr lang="tr-TR" dirty="0" err="1">
                <a:solidFill>
                  <a:srgbClr val="002060"/>
                </a:solidFill>
                <a:latin typeface="Trebuchet MS" panose="020B0603020202020204" pitchFamily="34" charset="0"/>
              </a:rPr>
              <a:t>AI'nin</a:t>
            </a:r>
            <a:r>
              <a:rPr lang="tr-TR" dirty="0">
                <a:solidFill>
                  <a:srgbClr val="002060"/>
                </a:solidFill>
                <a:latin typeface="Trebuchet MS" panose="020B0603020202020204" pitchFamily="34" charset="0"/>
              </a:rPr>
              <a:t> yaratıcılık ve inovasyon süreçlerinde hem fırsatlar hem de zorluklar yaratacağını göstermektedir.</a:t>
            </a:r>
          </a:p>
        </p:txBody>
      </p:sp>
    </p:spTree>
    <p:extLst>
      <p:ext uri="{BB962C8B-B14F-4D97-AF65-F5344CB8AC3E}">
        <p14:creationId xmlns:p14="http://schemas.microsoft.com/office/powerpoint/2010/main" val="105294814"/>
      </p:ext>
    </p:extLst>
  </p:cSld>
  <p:clrMapOvr>
    <a:masterClrMapping/>
  </p:clrMapOvr>
</p:sld>
</file>

<file path=ppt/theme/theme1.xml><?xml version="1.0" encoding="utf-8"?>
<a:theme xmlns:a="http://schemas.openxmlformats.org/drawingml/2006/main" name="Office Teması">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871</Words>
  <Application>Microsoft Office PowerPoint</Application>
  <PresentationFormat>Geniş ekran</PresentationFormat>
  <Paragraphs>72</Paragraphs>
  <Slides>12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12</vt:i4>
      </vt:variant>
    </vt:vector>
  </HeadingPairs>
  <TitlesOfParts>
    <vt:vector size="19" baseType="lpstr">
      <vt:lpstr>Arial</vt:lpstr>
      <vt:lpstr>Calibri</vt:lpstr>
      <vt:lpstr>Calibri Light</vt:lpstr>
      <vt:lpstr>Tahoma</vt:lpstr>
      <vt:lpstr>Trebuchet MS</vt:lpstr>
      <vt:lpstr>Wingdings</vt:lpstr>
      <vt:lpstr>Office Teması</vt:lpstr>
      <vt:lpstr>Yaratıcılık ve Yapay Zeka</vt:lpstr>
      <vt:lpstr>İçindekiler</vt:lpstr>
      <vt:lpstr>AI ve Yaratıcılığın Sınırları</vt:lpstr>
      <vt:lpstr>AI ve Yaratıcılığın Sınırları</vt:lpstr>
      <vt:lpstr>PowerPoint Sunusu</vt:lpstr>
      <vt:lpstr>PowerPoint Sunusu</vt:lpstr>
      <vt:lpstr>Özetle;  </vt:lpstr>
      <vt:lpstr>PowerPoint Sunusu</vt:lpstr>
      <vt:lpstr>PowerPoint Sunusu</vt:lpstr>
      <vt:lpstr>PowerPoint Sunusu</vt:lpstr>
      <vt:lpstr>PowerPoint Sunusu</vt:lpstr>
      <vt:lpstr>“Yapay Zeka Uygulamaları” dersine ait bu doküman, “Yapay Zeka Operatörlüğü” Mikroyeterlilik Programı kapsamında görev yapan eğitmenler tarafından hazırlanmıştır.  Yapay Zeka Operatörlüğü Program Koordinatörü Prof. Dr. İsmail KIRBAŞ  Eğitmenler Dr. Öğr. Üyesi Tülay TURAN - Yapay Zeka Temelleri Dr. Öğr. Üyesi Ayhan ARISOY - Üretken Yapay Zeka ve Prompt Mühendisliği Dr. Öğr. Üyesi İlhan UYSAL - Yaratıcılık ve Yapay Zeka Dr. Öğr. Üyesi Tülay TURAN - Yapay Zeka Etiği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 TURAN</dc:creator>
  <cp:lastModifiedBy>Gökhan TURAN</cp:lastModifiedBy>
  <cp:revision>25</cp:revision>
  <dcterms:created xsi:type="dcterms:W3CDTF">2016-03-01T11:37:48Z</dcterms:created>
  <dcterms:modified xsi:type="dcterms:W3CDTF">2025-09-11T10:15:45Z</dcterms:modified>
</cp:coreProperties>
</file>